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59"/>
  </p:normalViewPr>
  <p:slideViewPr>
    <p:cSldViewPr snapToGrid="0" snapToObjects="1">
      <p:cViewPr varScale="1">
        <p:scale>
          <a:sx n="140" d="100"/>
          <a:sy n="140" d="100"/>
        </p:scale>
        <p:origin x="20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55700"/>
            <a:ext cx="7366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0600"/>
            <a:ext cx="7366000" cy="800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half" idx="13"/>
          </p:nvPr>
        </p:nvSpPr>
        <p:spPr>
          <a:xfrm>
            <a:off x="4914900" y="1320800"/>
            <a:ext cx="3177540" cy="42291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44500" y="1079500"/>
            <a:ext cx="4127500" cy="23241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444500" y="3454400"/>
            <a:ext cx="4127500" cy="232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4914900" y="1320800"/>
            <a:ext cx="3177540" cy="42291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44500" y="1079500"/>
            <a:ext cx="4127500" cy="23241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444500" y="3454400"/>
            <a:ext cx="4127500" cy="232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5141275" y="2070100"/>
            <a:ext cx="2825435" cy="3760471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889000" y="1943100"/>
            <a:ext cx="35433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889000" y="1943100"/>
            <a:ext cx="35433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5461000" y="1943100"/>
            <a:ext cx="2794000" cy="40259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850900" y="177800"/>
            <a:ext cx="7442200" cy="17145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850900" y="1943100"/>
            <a:ext cx="3619500" cy="4013200"/>
          </a:xfrm>
          <a:prstGeom prst="rect">
            <a:avLst/>
          </a:prstGeom>
        </p:spPr>
        <p:txBody>
          <a:bodyPr lIns="50800" tIns="50800" rIns="50800" bIns="50800"/>
          <a:lstStyle>
            <a:lvl1pPr marL="990600" indent="-673100">
              <a:spcBef>
                <a:spcPts val="2700"/>
              </a:spcBef>
              <a:defRPr sz="2000"/>
            </a:lvl1pPr>
            <a:lvl2pPr marL="1435100" indent="-673100">
              <a:spcBef>
                <a:spcPts val="2700"/>
              </a:spcBef>
              <a:defRPr sz="2000"/>
            </a:lvl2pPr>
            <a:lvl3pPr marL="1879600" indent="-673100">
              <a:spcBef>
                <a:spcPts val="2700"/>
              </a:spcBef>
              <a:defRPr sz="2000"/>
            </a:lvl3pPr>
            <a:lvl4pPr marL="2324100" indent="-673100">
              <a:spcBef>
                <a:spcPts val="2700"/>
              </a:spcBef>
              <a:defRPr sz="2000"/>
            </a:lvl4pPr>
            <a:lvl5pPr marL="2768600" indent="-673100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4425950" y="6477000"/>
            <a:ext cx="279400" cy="292100"/>
          </a:xfrm>
          <a:prstGeom prst="rect">
            <a:avLst/>
          </a:prstGeom>
        </p:spPr>
        <p:txBody>
          <a:bodyPr lIns="63500" tIns="63500" rIns="63500" bIns="635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359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117600" indent="-800100">
              <a:spcBef>
                <a:spcPts val="2600"/>
              </a:spcBef>
              <a:defRPr sz="2600"/>
            </a:lvl1pPr>
            <a:lvl2pPr marL="1562100" indent="-800100">
              <a:spcBef>
                <a:spcPts val="2600"/>
              </a:spcBef>
              <a:defRPr sz="2600"/>
            </a:lvl2pPr>
            <a:lvl3pPr marL="2006600" indent="-800100">
              <a:spcBef>
                <a:spcPts val="2600"/>
              </a:spcBef>
              <a:defRPr sz="2600"/>
            </a:lvl3pPr>
            <a:lvl4pPr marL="2451100" indent="-800100">
              <a:spcBef>
                <a:spcPts val="2600"/>
              </a:spcBef>
              <a:defRPr sz="2600"/>
            </a:lvl4pPr>
            <a:lvl5pPr marL="2895600" indent="-800100">
              <a:spcBef>
                <a:spcPts val="2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359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117600" indent="-800100">
              <a:spcBef>
                <a:spcPts val="2600"/>
              </a:spcBef>
              <a:defRPr sz="2600"/>
            </a:lvl1pPr>
            <a:lvl2pPr marL="1562100" indent="-800100">
              <a:spcBef>
                <a:spcPts val="2600"/>
              </a:spcBef>
              <a:defRPr sz="2600"/>
            </a:lvl2pPr>
            <a:lvl3pPr marL="2006600" indent="-800100">
              <a:spcBef>
                <a:spcPts val="2600"/>
              </a:spcBef>
              <a:defRPr sz="2600"/>
            </a:lvl3pPr>
            <a:lvl4pPr marL="2451100" indent="-800100">
              <a:spcBef>
                <a:spcPts val="2600"/>
              </a:spcBef>
              <a:defRPr sz="2600"/>
            </a:lvl4pPr>
            <a:lvl5pPr marL="2895600" indent="-800100">
              <a:spcBef>
                <a:spcPts val="2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359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117600" indent="-800100">
              <a:spcBef>
                <a:spcPts val="2600"/>
              </a:spcBef>
              <a:defRPr sz="2600"/>
            </a:lvl1pPr>
            <a:lvl2pPr marL="1562100" indent="-800100">
              <a:spcBef>
                <a:spcPts val="2600"/>
              </a:spcBef>
              <a:defRPr sz="2600"/>
            </a:lvl2pPr>
            <a:lvl3pPr marL="2006600" indent="-800100">
              <a:spcBef>
                <a:spcPts val="2600"/>
              </a:spcBef>
              <a:defRPr sz="2600"/>
            </a:lvl3pPr>
            <a:lvl4pPr marL="2451100" indent="-800100">
              <a:spcBef>
                <a:spcPts val="2600"/>
              </a:spcBef>
              <a:defRPr sz="2600"/>
            </a:lvl4pPr>
            <a:lvl5pPr marL="2895600" indent="-800100">
              <a:spcBef>
                <a:spcPts val="2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 copy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850900" y="177800"/>
            <a:ext cx="7442200" cy="17145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half" idx="1"/>
          </p:nvPr>
        </p:nvSpPr>
        <p:spPr>
          <a:xfrm>
            <a:off x="850900" y="1943100"/>
            <a:ext cx="3619500" cy="4013200"/>
          </a:xfrm>
          <a:prstGeom prst="rect">
            <a:avLst/>
          </a:prstGeom>
        </p:spPr>
        <p:txBody>
          <a:bodyPr lIns="50800" tIns="50800" rIns="50800" bIns="50800"/>
          <a:lstStyle>
            <a:lvl1pPr marL="990600" indent="-673100">
              <a:spcBef>
                <a:spcPts val="2700"/>
              </a:spcBef>
              <a:defRPr sz="2000"/>
            </a:lvl1pPr>
            <a:lvl2pPr marL="1435100" indent="-673100">
              <a:spcBef>
                <a:spcPts val="2700"/>
              </a:spcBef>
              <a:defRPr sz="2000"/>
            </a:lvl2pPr>
            <a:lvl3pPr marL="1879600" indent="-673100">
              <a:spcBef>
                <a:spcPts val="2700"/>
              </a:spcBef>
              <a:defRPr sz="2000"/>
            </a:lvl3pPr>
            <a:lvl4pPr marL="2324100" indent="-673100">
              <a:spcBef>
                <a:spcPts val="2700"/>
              </a:spcBef>
              <a:defRPr sz="2000"/>
            </a:lvl4pPr>
            <a:lvl5pPr marL="2768600" indent="-673100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4425950" y="6477000"/>
            <a:ext cx="279400" cy="292100"/>
          </a:xfrm>
          <a:prstGeom prst="rect">
            <a:avLst/>
          </a:prstGeom>
        </p:spPr>
        <p:txBody>
          <a:bodyPr lIns="63500" tIns="63500" rIns="63500" bIns="635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66000" cy="4025900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</a:lvl1pPr>
            <a:lvl2pPr>
              <a:spcBef>
                <a:spcPts val="1600"/>
              </a:spcBef>
            </a:lvl2pPr>
            <a:lvl3pPr>
              <a:spcBef>
                <a:spcPts val="1600"/>
              </a:spcBef>
            </a:lvl3pPr>
            <a:lvl4pPr>
              <a:spcBef>
                <a:spcPts val="1600"/>
              </a:spcBef>
            </a:lvl4pPr>
            <a:lvl5pPr>
              <a:spcBef>
                <a:spcPts val="16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359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117600" indent="-800100">
              <a:spcBef>
                <a:spcPts val="2600"/>
              </a:spcBef>
              <a:defRPr sz="2600"/>
            </a:lvl1pPr>
            <a:lvl2pPr marL="1562100" indent="-800100">
              <a:spcBef>
                <a:spcPts val="2600"/>
              </a:spcBef>
              <a:defRPr sz="2600"/>
            </a:lvl2pPr>
            <a:lvl3pPr marL="2006600" indent="-800100">
              <a:spcBef>
                <a:spcPts val="2600"/>
              </a:spcBef>
              <a:defRPr sz="2600"/>
            </a:lvl3pPr>
            <a:lvl4pPr marL="2451100" indent="-800100">
              <a:spcBef>
                <a:spcPts val="2600"/>
              </a:spcBef>
              <a:defRPr sz="2600"/>
            </a:lvl4pPr>
            <a:lvl5pPr marL="2895600" indent="-800100">
              <a:spcBef>
                <a:spcPts val="2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sz="half" idx="1"/>
          </p:nvPr>
        </p:nvSpPr>
        <p:spPr>
          <a:xfrm>
            <a:off x="4978400" y="1943100"/>
            <a:ext cx="35052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016000" indent="-698500">
              <a:spcBef>
                <a:spcPts val="3400"/>
              </a:spcBef>
              <a:defRPr sz="1800"/>
            </a:lvl1pPr>
            <a:lvl2pPr marL="1460500" indent="-698500">
              <a:spcBef>
                <a:spcPts val="3400"/>
              </a:spcBef>
              <a:defRPr sz="1800"/>
            </a:lvl2pPr>
            <a:lvl3pPr marL="1905000" indent="-698500">
              <a:spcBef>
                <a:spcPts val="3400"/>
              </a:spcBef>
              <a:defRPr sz="1800"/>
            </a:lvl3pPr>
            <a:lvl4pPr marL="2349500" indent="-698500">
              <a:spcBef>
                <a:spcPts val="3400"/>
              </a:spcBef>
              <a:defRPr sz="1800"/>
            </a:lvl4pPr>
            <a:lvl5pPr marL="2794000" indent="-698500">
              <a:spcBef>
                <a:spcPts val="3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pic" idx="13"/>
          </p:nvPr>
        </p:nvSpPr>
        <p:spPr>
          <a:xfrm>
            <a:off x="558800" y="660400"/>
            <a:ext cx="8039100" cy="401955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558800" y="4787900"/>
            <a:ext cx="8039100" cy="863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>
              <a:defRPr sz="500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558800" y="5638800"/>
            <a:ext cx="8039100" cy="10922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xfrm>
            <a:off x="8792512" y="6527800"/>
            <a:ext cx="241403" cy="237985"/>
          </a:xfrm>
          <a:prstGeom prst="rect">
            <a:avLst/>
          </a:prstGeom>
        </p:spPr>
        <p:txBody>
          <a:bodyPr lIns="50800" tIns="50800" rIns="50800" bIns="50800"/>
          <a:lstStyle>
            <a:lvl1pPr algn="r">
              <a:defRPr sz="9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sz="half" idx="1"/>
          </p:nvPr>
        </p:nvSpPr>
        <p:spPr>
          <a:xfrm>
            <a:off x="4978400" y="1943100"/>
            <a:ext cx="35052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016000" indent="-698500">
              <a:spcBef>
                <a:spcPts val="3400"/>
              </a:spcBef>
              <a:defRPr sz="1800"/>
            </a:lvl1pPr>
            <a:lvl2pPr marL="1460500" indent="-698500">
              <a:spcBef>
                <a:spcPts val="3400"/>
              </a:spcBef>
              <a:defRPr sz="1800"/>
            </a:lvl2pPr>
            <a:lvl3pPr marL="1905000" indent="-698500">
              <a:spcBef>
                <a:spcPts val="3400"/>
              </a:spcBef>
              <a:defRPr sz="1800"/>
            </a:lvl3pPr>
            <a:lvl4pPr marL="2349500" indent="-698500">
              <a:spcBef>
                <a:spcPts val="3400"/>
              </a:spcBef>
              <a:defRPr sz="1800"/>
            </a:lvl4pPr>
            <a:lvl5pPr marL="2794000" indent="-698500">
              <a:spcBef>
                <a:spcPts val="3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 copy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half" idx="1"/>
          </p:nvPr>
        </p:nvSpPr>
        <p:spPr>
          <a:xfrm>
            <a:off x="4978400" y="1943100"/>
            <a:ext cx="35052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016000" indent="-698500">
              <a:spcBef>
                <a:spcPts val="3400"/>
              </a:spcBef>
              <a:defRPr sz="1800"/>
            </a:lvl1pPr>
            <a:lvl2pPr marL="1460500" indent="-698500">
              <a:spcBef>
                <a:spcPts val="3400"/>
              </a:spcBef>
              <a:defRPr sz="1800"/>
            </a:lvl2pPr>
            <a:lvl3pPr marL="1905000" indent="-698500">
              <a:spcBef>
                <a:spcPts val="3400"/>
              </a:spcBef>
              <a:defRPr sz="1800"/>
            </a:lvl3pPr>
            <a:lvl4pPr marL="2349500" indent="-698500">
              <a:spcBef>
                <a:spcPts val="3400"/>
              </a:spcBef>
              <a:defRPr sz="1800"/>
            </a:lvl4pPr>
            <a:lvl5pPr marL="2794000" indent="-698500">
              <a:spcBef>
                <a:spcPts val="3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 copy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sz="half" idx="1"/>
          </p:nvPr>
        </p:nvSpPr>
        <p:spPr>
          <a:xfrm>
            <a:off x="4978400" y="1943100"/>
            <a:ext cx="35052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016000" indent="-698500">
              <a:spcBef>
                <a:spcPts val="3400"/>
              </a:spcBef>
              <a:defRPr sz="1800"/>
            </a:lvl1pPr>
            <a:lvl2pPr marL="1460500" indent="-698500">
              <a:spcBef>
                <a:spcPts val="3400"/>
              </a:spcBef>
              <a:defRPr sz="1800"/>
            </a:lvl2pPr>
            <a:lvl3pPr marL="1905000" indent="-698500">
              <a:spcBef>
                <a:spcPts val="3400"/>
              </a:spcBef>
              <a:defRPr sz="1800"/>
            </a:lvl3pPr>
            <a:lvl4pPr marL="2349500" indent="-698500">
              <a:spcBef>
                <a:spcPts val="3400"/>
              </a:spcBef>
              <a:defRPr sz="1800"/>
            </a:lvl4pPr>
            <a:lvl5pPr marL="2794000" indent="-698500">
              <a:spcBef>
                <a:spcPts val="3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 copy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sz="half" idx="1"/>
          </p:nvPr>
        </p:nvSpPr>
        <p:spPr>
          <a:xfrm>
            <a:off x="4978400" y="1943100"/>
            <a:ext cx="35052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016000" indent="-698500">
              <a:spcBef>
                <a:spcPts val="3400"/>
              </a:spcBef>
              <a:defRPr sz="1800"/>
            </a:lvl1pPr>
            <a:lvl2pPr marL="1460500" indent="-698500">
              <a:spcBef>
                <a:spcPts val="3400"/>
              </a:spcBef>
              <a:defRPr sz="1800"/>
            </a:lvl2pPr>
            <a:lvl3pPr marL="1905000" indent="-698500">
              <a:spcBef>
                <a:spcPts val="3400"/>
              </a:spcBef>
              <a:defRPr sz="1800"/>
            </a:lvl3pPr>
            <a:lvl4pPr marL="2349500" indent="-698500">
              <a:spcBef>
                <a:spcPts val="3400"/>
              </a:spcBef>
              <a:defRPr sz="1800"/>
            </a:lvl4pPr>
            <a:lvl5pPr marL="2794000" indent="-698500">
              <a:spcBef>
                <a:spcPts val="3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 copy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sz="half" idx="1"/>
          </p:nvPr>
        </p:nvSpPr>
        <p:spPr>
          <a:xfrm>
            <a:off x="4978400" y="1943100"/>
            <a:ext cx="35052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016000" indent="-698500">
              <a:spcBef>
                <a:spcPts val="3400"/>
              </a:spcBef>
              <a:defRPr sz="1800"/>
            </a:lvl1pPr>
            <a:lvl2pPr marL="1460500" indent="-698500">
              <a:spcBef>
                <a:spcPts val="3400"/>
              </a:spcBef>
              <a:defRPr sz="1800"/>
            </a:lvl2pPr>
            <a:lvl3pPr marL="1905000" indent="-698500">
              <a:spcBef>
                <a:spcPts val="3400"/>
              </a:spcBef>
              <a:defRPr sz="1800"/>
            </a:lvl3pPr>
            <a:lvl4pPr marL="2349500" indent="-698500">
              <a:spcBef>
                <a:spcPts val="3400"/>
              </a:spcBef>
              <a:defRPr sz="1800"/>
            </a:lvl4pPr>
            <a:lvl5pPr marL="2794000" indent="-698500">
              <a:spcBef>
                <a:spcPts val="3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 copy 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sz="half" idx="1"/>
          </p:nvPr>
        </p:nvSpPr>
        <p:spPr>
          <a:xfrm>
            <a:off x="4978400" y="1943100"/>
            <a:ext cx="35052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016000" indent="-698500">
              <a:spcBef>
                <a:spcPts val="3400"/>
              </a:spcBef>
              <a:defRPr sz="1800"/>
            </a:lvl1pPr>
            <a:lvl2pPr marL="1460500" indent="-698500">
              <a:spcBef>
                <a:spcPts val="3400"/>
              </a:spcBef>
              <a:defRPr sz="1800"/>
            </a:lvl2pPr>
            <a:lvl3pPr marL="1905000" indent="-698500">
              <a:spcBef>
                <a:spcPts val="3400"/>
              </a:spcBef>
              <a:defRPr sz="1800"/>
            </a:lvl3pPr>
            <a:lvl4pPr marL="2349500" indent="-698500">
              <a:spcBef>
                <a:spcPts val="3400"/>
              </a:spcBef>
              <a:defRPr sz="1800"/>
            </a:lvl4pPr>
            <a:lvl5pPr marL="2794000" indent="-698500">
              <a:spcBef>
                <a:spcPts val="3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 copy 6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sz="half" idx="1"/>
          </p:nvPr>
        </p:nvSpPr>
        <p:spPr>
          <a:xfrm>
            <a:off x="4978400" y="1943100"/>
            <a:ext cx="35052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016000" indent="-698500">
              <a:spcBef>
                <a:spcPts val="3400"/>
              </a:spcBef>
              <a:defRPr sz="1800"/>
            </a:lvl1pPr>
            <a:lvl2pPr marL="1460500" indent="-698500">
              <a:spcBef>
                <a:spcPts val="3400"/>
              </a:spcBef>
              <a:defRPr sz="1800"/>
            </a:lvl2pPr>
            <a:lvl3pPr marL="1905000" indent="-698500">
              <a:spcBef>
                <a:spcPts val="3400"/>
              </a:spcBef>
              <a:defRPr sz="1800"/>
            </a:lvl3pPr>
            <a:lvl4pPr marL="2349500" indent="-698500">
              <a:spcBef>
                <a:spcPts val="3400"/>
              </a:spcBef>
              <a:defRPr sz="1800"/>
            </a:lvl4pPr>
            <a:lvl5pPr marL="2794000" indent="-698500">
              <a:spcBef>
                <a:spcPts val="3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hape 264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66000" cy="4025900"/>
          </a:xfrm>
          <a:prstGeom prst="rect">
            <a:avLst/>
          </a:prstGeom>
        </p:spPr>
        <p:txBody>
          <a:bodyPr numCol="2" spcCol="368300" anchor="t"/>
          <a:lstStyle>
            <a:lvl1pPr marL="640422" indent="-386422">
              <a:spcBef>
                <a:spcPts val="2700"/>
              </a:spcBef>
              <a:defRPr sz="2000"/>
            </a:lvl1pPr>
            <a:lvl2pPr marL="983322" indent="-386422">
              <a:spcBef>
                <a:spcPts val="2700"/>
              </a:spcBef>
              <a:defRPr sz="2000"/>
            </a:lvl2pPr>
            <a:lvl3pPr marL="1326222" indent="-386422">
              <a:spcBef>
                <a:spcPts val="2700"/>
              </a:spcBef>
              <a:defRPr sz="2000"/>
            </a:lvl3pPr>
            <a:lvl4pPr marL="1681822" indent="-386422">
              <a:spcBef>
                <a:spcPts val="2700"/>
              </a:spcBef>
              <a:defRPr sz="2000"/>
            </a:lvl4pPr>
            <a:lvl5pPr marL="2024722" indent="-386422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 copy 7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647700" y="177800"/>
            <a:ext cx="7835900" cy="17272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sz="half" idx="1"/>
          </p:nvPr>
        </p:nvSpPr>
        <p:spPr>
          <a:xfrm>
            <a:off x="4978400" y="1943100"/>
            <a:ext cx="3505200" cy="4279900"/>
          </a:xfrm>
          <a:prstGeom prst="rect">
            <a:avLst/>
          </a:prstGeom>
        </p:spPr>
        <p:txBody>
          <a:bodyPr lIns="50800" tIns="50800" rIns="50800" bIns="50800"/>
          <a:lstStyle>
            <a:lvl1pPr marL="1016000" indent="-698500">
              <a:spcBef>
                <a:spcPts val="3400"/>
              </a:spcBef>
              <a:defRPr sz="1800"/>
            </a:lvl1pPr>
            <a:lvl2pPr marL="1460500" indent="-698500">
              <a:spcBef>
                <a:spcPts val="3400"/>
              </a:spcBef>
              <a:defRPr sz="1800"/>
            </a:lvl2pPr>
            <a:lvl3pPr marL="1905000" indent="-698500">
              <a:spcBef>
                <a:spcPts val="3400"/>
              </a:spcBef>
              <a:defRPr sz="1800"/>
            </a:lvl3pPr>
            <a:lvl4pPr marL="2349500" indent="-698500">
              <a:spcBef>
                <a:spcPts val="3400"/>
              </a:spcBef>
              <a:defRPr sz="1800"/>
            </a:lvl4pPr>
            <a:lvl5pPr marL="2794000" indent="-698500">
              <a:spcBef>
                <a:spcPts val="3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xfrm>
            <a:off x="4444702" y="6515100"/>
            <a:ext cx="254001" cy="2667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850900" y="177800"/>
            <a:ext cx="7442200" cy="17145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sz="half" idx="1"/>
          </p:nvPr>
        </p:nvSpPr>
        <p:spPr>
          <a:xfrm>
            <a:off x="850900" y="1943100"/>
            <a:ext cx="3619500" cy="4013200"/>
          </a:xfrm>
          <a:prstGeom prst="rect">
            <a:avLst/>
          </a:prstGeom>
        </p:spPr>
        <p:txBody>
          <a:bodyPr lIns="50800" tIns="50800" rIns="50800" bIns="50800"/>
          <a:lstStyle>
            <a:lvl1pPr marL="990600" indent="-673100">
              <a:spcBef>
                <a:spcPts val="2700"/>
              </a:spcBef>
              <a:defRPr sz="2000"/>
            </a:lvl1pPr>
            <a:lvl2pPr marL="1435100" indent="-673100">
              <a:spcBef>
                <a:spcPts val="2700"/>
              </a:spcBef>
              <a:defRPr sz="2000"/>
            </a:lvl2pPr>
            <a:lvl3pPr marL="1879600" indent="-673100">
              <a:spcBef>
                <a:spcPts val="2700"/>
              </a:spcBef>
              <a:defRPr sz="2000"/>
            </a:lvl3pPr>
            <a:lvl4pPr marL="2324100" indent="-673100">
              <a:spcBef>
                <a:spcPts val="2700"/>
              </a:spcBef>
              <a:defRPr sz="2000"/>
            </a:lvl4pPr>
            <a:lvl5pPr marL="2768600" indent="-673100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4425950" y="6477000"/>
            <a:ext cx="279400" cy="292100"/>
          </a:xfrm>
          <a:prstGeom prst="rect">
            <a:avLst/>
          </a:prstGeom>
        </p:spPr>
        <p:txBody>
          <a:bodyPr lIns="63500" tIns="63500" rIns="63500" bIns="635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 copy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850900" y="177800"/>
            <a:ext cx="7442200" cy="17145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sz="half" idx="1"/>
          </p:nvPr>
        </p:nvSpPr>
        <p:spPr>
          <a:xfrm>
            <a:off x="850900" y="1943100"/>
            <a:ext cx="3619500" cy="4013200"/>
          </a:xfrm>
          <a:prstGeom prst="rect">
            <a:avLst/>
          </a:prstGeom>
        </p:spPr>
        <p:txBody>
          <a:bodyPr lIns="50800" tIns="50800" rIns="50800" bIns="50800"/>
          <a:lstStyle>
            <a:lvl1pPr marL="990600" indent="-673100">
              <a:spcBef>
                <a:spcPts val="2700"/>
              </a:spcBef>
              <a:defRPr sz="2000"/>
            </a:lvl1pPr>
            <a:lvl2pPr marL="1435100" indent="-673100">
              <a:spcBef>
                <a:spcPts val="2700"/>
              </a:spcBef>
              <a:defRPr sz="2000"/>
            </a:lvl2pPr>
            <a:lvl3pPr marL="1879600" indent="-673100">
              <a:spcBef>
                <a:spcPts val="2700"/>
              </a:spcBef>
              <a:defRPr sz="2000"/>
            </a:lvl3pPr>
            <a:lvl4pPr marL="2324100" indent="-673100">
              <a:spcBef>
                <a:spcPts val="2700"/>
              </a:spcBef>
              <a:defRPr sz="2000"/>
            </a:lvl4pPr>
            <a:lvl5pPr marL="2768600" indent="-673100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4425950" y="6477000"/>
            <a:ext cx="279400" cy="292100"/>
          </a:xfrm>
          <a:prstGeom prst="rect">
            <a:avLst/>
          </a:prstGeom>
        </p:spPr>
        <p:txBody>
          <a:bodyPr lIns="63500" tIns="63500" rIns="63500" bIns="635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 copy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850900" y="177800"/>
            <a:ext cx="7442200" cy="17145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sz="half" idx="1"/>
          </p:nvPr>
        </p:nvSpPr>
        <p:spPr>
          <a:xfrm>
            <a:off x="850900" y="1943100"/>
            <a:ext cx="3619500" cy="4013200"/>
          </a:xfrm>
          <a:prstGeom prst="rect">
            <a:avLst/>
          </a:prstGeom>
        </p:spPr>
        <p:txBody>
          <a:bodyPr lIns="50800" tIns="50800" rIns="50800" bIns="50800"/>
          <a:lstStyle>
            <a:lvl1pPr marL="990600" indent="-673100">
              <a:spcBef>
                <a:spcPts val="2700"/>
              </a:spcBef>
              <a:defRPr sz="2000"/>
            </a:lvl1pPr>
            <a:lvl2pPr marL="1435100" indent="-673100">
              <a:spcBef>
                <a:spcPts val="2700"/>
              </a:spcBef>
              <a:defRPr sz="2000"/>
            </a:lvl2pPr>
            <a:lvl3pPr marL="1879600" indent="-673100">
              <a:spcBef>
                <a:spcPts val="2700"/>
              </a:spcBef>
              <a:defRPr sz="2000"/>
            </a:lvl3pPr>
            <a:lvl4pPr marL="2324100" indent="-673100">
              <a:spcBef>
                <a:spcPts val="2700"/>
              </a:spcBef>
              <a:defRPr sz="2000"/>
            </a:lvl4pPr>
            <a:lvl5pPr marL="2768600" indent="-673100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hape 300"/>
          <p:cNvSpPr>
            <a:spLocks noGrp="1"/>
          </p:cNvSpPr>
          <p:nvPr>
            <p:ph type="sldNum" sz="quarter" idx="2"/>
          </p:nvPr>
        </p:nvSpPr>
        <p:spPr>
          <a:xfrm>
            <a:off x="4425950" y="6477000"/>
            <a:ext cx="279400" cy="292100"/>
          </a:xfrm>
          <a:prstGeom prst="rect">
            <a:avLst/>
          </a:prstGeom>
        </p:spPr>
        <p:txBody>
          <a:bodyPr lIns="63500" tIns="63500" rIns="63500" bIns="635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 copy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850900" y="177800"/>
            <a:ext cx="7442200" cy="17145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sz="half" idx="1"/>
          </p:nvPr>
        </p:nvSpPr>
        <p:spPr>
          <a:xfrm>
            <a:off x="850900" y="1943100"/>
            <a:ext cx="3619500" cy="4013200"/>
          </a:xfrm>
          <a:prstGeom prst="rect">
            <a:avLst/>
          </a:prstGeom>
        </p:spPr>
        <p:txBody>
          <a:bodyPr lIns="50800" tIns="50800" rIns="50800" bIns="50800"/>
          <a:lstStyle>
            <a:lvl1pPr marL="990600" indent="-673100">
              <a:spcBef>
                <a:spcPts val="2700"/>
              </a:spcBef>
              <a:defRPr sz="2000"/>
            </a:lvl1pPr>
            <a:lvl2pPr marL="1435100" indent="-673100">
              <a:spcBef>
                <a:spcPts val="2700"/>
              </a:spcBef>
              <a:defRPr sz="2000"/>
            </a:lvl2pPr>
            <a:lvl3pPr marL="1879600" indent="-673100">
              <a:spcBef>
                <a:spcPts val="2700"/>
              </a:spcBef>
              <a:defRPr sz="2000"/>
            </a:lvl3pPr>
            <a:lvl4pPr marL="2324100" indent="-673100">
              <a:spcBef>
                <a:spcPts val="2700"/>
              </a:spcBef>
              <a:defRPr sz="2000"/>
            </a:lvl4pPr>
            <a:lvl5pPr marL="2768600" indent="-673100">
              <a:spcBef>
                <a:spcPts val="27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xfrm>
            <a:off x="4425950" y="6477000"/>
            <a:ext cx="279400" cy="292100"/>
          </a:xfrm>
          <a:prstGeom prst="rect">
            <a:avLst/>
          </a:prstGeom>
        </p:spPr>
        <p:txBody>
          <a:bodyPr lIns="63500" tIns="63500" rIns="63500" bIns="6350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889000" y="2095500"/>
            <a:ext cx="7366000" cy="2679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235200" y="1384300"/>
            <a:ext cx="4660900" cy="3495675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889000" y="5181600"/>
            <a:ext cx="7366000" cy="1206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2235200" y="1384300"/>
            <a:ext cx="4660900" cy="34925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889000" y="5181600"/>
            <a:ext cx="7366000" cy="1206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7366000" cy="50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 defTabSz="406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ransition spd="med"/>
  <p:txStyles>
    <p:titleStyle>
      <a:lvl1pPr marL="0" marR="0" indent="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228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57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85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9144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430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71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600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828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6985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1pPr>
      <a:lvl2pPr marL="10414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2pPr>
      <a:lvl3pPr marL="13843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3pPr>
      <a:lvl4pPr marL="17399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4pPr>
      <a:lvl5pPr marL="20828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5pPr>
      <a:lvl6pPr marL="24257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6pPr>
      <a:lvl7pPr marL="27686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7pPr>
      <a:lvl8pPr marL="31115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8pPr>
      <a:lvl9pPr marL="3454400" marR="0" indent="-444500" algn="l" defTabSz="406400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ctrTitle"/>
          </p:nvPr>
        </p:nvSpPr>
        <p:spPr>
          <a:xfrm>
            <a:off x="698500" y="1104900"/>
            <a:ext cx="7747000" cy="2425700"/>
          </a:xfrm>
          <a:prstGeom prst="rect">
            <a:avLst/>
          </a:prstGeom>
        </p:spPr>
        <p:txBody>
          <a:bodyPr/>
          <a:lstStyle/>
          <a:p>
            <a:pPr>
              <a:defRPr sz="5100">
                <a:solidFill>
                  <a:srgbClr val="BCFCAA"/>
                </a:solidFill>
              </a:defRPr>
            </a:pPr>
            <a:r>
              <a:t>Principles of Removable Partial Denture Design</a:t>
            </a:r>
          </a:p>
          <a:p>
            <a:pPr>
              <a:defRPr sz="3700" i="1">
                <a:solidFill>
                  <a:srgbClr val="E9CB64"/>
                </a:solidFill>
              </a:defRPr>
            </a:pPr>
            <a:r>
              <a:t>Dalhousie University</a:t>
            </a:r>
          </a:p>
        </p:txBody>
      </p:sp>
      <p:pic>
        <p:nvPicPr>
          <p:cNvPr id="319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3200" y="4076700"/>
            <a:ext cx="1104900" cy="12827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92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Select design that fits hard &amp; soft tissues, rather one that requires tissue alteration</a:t>
            </a:r>
          </a:p>
          <a:p>
            <a:r>
              <a:t>If rest seats present, use them</a:t>
            </a:r>
          </a:p>
        </p:txBody>
      </p:sp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xfrm>
            <a:off x="889000" y="10414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Utilize What’s Present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.jpg"/>
          <p:cNvPicPr>
            <a:picLocks/>
          </p:cNvPicPr>
          <p:nvPr/>
        </p:nvPicPr>
        <p:blipFill>
          <a:blip r:embed="rId2">
            <a:extLst/>
          </a:blip>
          <a:srcRect l="33702" t="24504" r="25553" b="29655"/>
          <a:stretch>
            <a:fillRect/>
          </a:stretch>
        </p:blipFill>
        <p:spPr>
          <a:xfrm>
            <a:off x="5715000" y="4343400"/>
            <a:ext cx="2743200" cy="20574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67" name="Shape 367"/>
          <p:cNvSpPr>
            <a:spLocks noGrp="1"/>
          </p:cNvSpPr>
          <p:nvPr>
            <p:ph type="body" idx="1"/>
          </p:nvPr>
        </p:nvSpPr>
        <p:spPr>
          <a:xfrm>
            <a:off x="469900" y="952500"/>
            <a:ext cx="8153400" cy="4953000"/>
          </a:xfrm>
          <a:prstGeom prst="rect">
            <a:avLst/>
          </a:prstGeom>
        </p:spPr>
        <p:txBody>
          <a:bodyPr/>
          <a:lstStyle/>
          <a:p>
            <a:r>
              <a:t>Partial denture can be adapted if abutment is lost</a:t>
            </a:r>
          </a:p>
          <a:p>
            <a:r>
              <a:t>Design crowns with rest seats and guiding planes</a:t>
            </a:r>
          </a:p>
        </p:txBody>
      </p:sp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xfrm>
            <a:off x="685800" y="635000"/>
            <a:ext cx="7772400" cy="144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Plan for the Future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body" idx="1"/>
          </p:nvPr>
        </p:nvSpPr>
        <p:spPr>
          <a:xfrm>
            <a:off x="762000" y="1879600"/>
            <a:ext cx="7620000" cy="464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Can’t assess:</a:t>
            </a:r>
          </a:p>
          <a:p>
            <a:pPr marL="977900" lvl="1" indent="-381000">
              <a:lnSpc>
                <a:spcPct val="90000"/>
              </a:lnSpc>
              <a:spcBef>
                <a:spcPts val="200"/>
              </a:spcBef>
              <a:defRPr sz="2400"/>
            </a:pPr>
            <a:r>
              <a:t> </a:t>
            </a:r>
            <a:r>
              <a:rPr>
                <a:solidFill>
                  <a:srgbClr val="FFFAC7"/>
                </a:solidFill>
              </a:rPr>
              <a:t>abutment mobility</a:t>
            </a:r>
          </a:p>
          <a:p>
            <a:pPr marL="977900" lvl="1" indent="-381000">
              <a:lnSpc>
                <a:spcPct val="90000"/>
              </a:lnSpc>
              <a:spcBef>
                <a:spcPts val="200"/>
              </a:spcBef>
              <a:defRPr sz="2400"/>
            </a:pPr>
            <a:r>
              <a:rPr>
                <a:solidFill>
                  <a:srgbClr val="FFFAC7"/>
                </a:solidFill>
              </a:rPr>
              <a:t> compressibility of mucosa</a:t>
            </a:r>
          </a:p>
          <a:p>
            <a:pPr marL="977900" lvl="1" indent="-381000">
              <a:lnSpc>
                <a:spcPct val="90000"/>
              </a:lnSpc>
              <a:spcBef>
                <a:spcPts val="200"/>
              </a:spcBef>
              <a:defRPr sz="2400"/>
            </a:pPr>
            <a:r>
              <a:rPr>
                <a:solidFill>
                  <a:srgbClr val="FFFAC7"/>
                </a:solidFill>
              </a:rPr>
              <a:t> floor of mouth, prominent frena</a:t>
            </a:r>
          </a:p>
          <a:p>
            <a:pPr marL="977900" lvl="1" indent="-381000">
              <a:lnSpc>
                <a:spcPct val="90000"/>
              </a:lnSpc>
              <a:spcBef>
                <a:spcPts val="200"/>
              </a:spcBef>
              <a:defRPr sz="2400"/>
            </a:pPr>
            <a:r>
              <a:rPr>
                <a:solidFill>
                  <a:srgbClr val="FFFAC7"/>
                </a:solidFill>
              </a:rPr>
              <a:t> occlusion</a:t>
            </a:r>
          </a:p>
          <a:p>
            <a:pPr>
              <a:lnSpc>
                <a:spcPct val="90000"/>
              </a:lnSpc>
            </a:pPr>
            <a:r>
              <a:t>Check tissues intraorally</a:t>
            </a:r>
          </a:p>
          <a:p>
            <a:pPr>
              <a:lnSpc>
                <a:spcPct val="90000"/>
              </a:lnSpc>
            </a:pPr>
            <a:r>
              <a:t>Mounted models to assess occlusion</a:t>
            </a:r>
          </a:p>
        </p:txBody>
      </p:sp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647700" y="660400"/>
            <a:ext cx="7835900" cy="17145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BCFCAA"/>
                </a:solidFill>
              </a:defRPr>
            </a:lvl1pPr>
          </a:lstStyle>
          <a:p>
            <a:r>
              <a:t>Don’t Design Using Cast Alone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/>
          </p:cNvSpPr>
          <p:nvPr>
            <p:ph type="body" idx="1"/>
          </p:nvPr>
        </p:nvSpPr>
        <p:spPr>
          <a:xfrm>
            <a:off x="635000" y="1739900"/>
            <a:ext cx="7620000" cy="4648200"/>
          </a:xfrm>
          <a:prstGeom prst="rect">
            <a:avLst/>
          </a:prstGeom>
        </p:spPr>
        <p:txBody>
          <a:bodyPr/>
          <a:lstStyle/>
          <a:p>
            <a:pPr marL="762000" indent="-508000">
              <a:defRPr sz="3200"/>
            </a:pPr>
            <a:r>
              <a:t>Ensure sufficient rest seat depth/</a:t>
            </a:r>
            <a:r>
              <a:rPr>
                <a:solidFill>
                  <a:srgbClr val="CFFEF8"/>
                </a:solidFill>
              </a:rPr>
              <a:t>clearance</a:t>
            </a:r>
            <a:r>
              <a:t> (</a:t>
            </a:r>
            <a:r>
              <a:rPr>
                <a:solidFill>
                  <a:srgbClr val="FFF06F"/>
                </a:solidFill>
              </a:rPr>
              <a:t>1.5mm</a:t>
            </a:r>
            <a:r>
              <a:t>)</a:t>
            </a:r>
          </a:p>
          <a:p>
            <a:pPr marL="762000" indent="-508000">
              <a:defRPr sz="3200"/>
            </a:pPr>
            <a:r>
              <a:rPr>
                <a:solidFill>
                  <a:srgbClr val="FF2C0C"/>
                </a:solidFill>
              </a:rPr>
              <a:t>Avoid</a:t>
            </a:r>
            <a:r>
              <a:t> incisal rests </a:t>
            </a:r>
          </a:p>
          <a:p>
            <a:pPr marL="977900" lvl="1" indent="-381000">
              <a:spcBef>
                <a:spcPts val="200"/>
              </a:spcBef>
              <a:defRPr sz="2400" i="1">
                <a:solidFill>
                  <a:srgbClr val="F5FDBC"/>
                </a:solidFill>
              </a:defRPr>
            </a:pPr>
            <a:r>
              <a:t>Poor esthetics</a:t>
            </a:r>
          </a:p>
          <a:p>
            <a:pPr marL="977900" lvl="1" indent="-381000">
              <a:spcBef>
                <a:spcPts val="200"/>
              </a:spcBef>
              <a:defRPr sz="2400" i="1">
                <a:solidFill>
                  <a:srgbClr val="F5FDBC"/>
                </a:solidFill>
              </a:defRPr>
            </a:pPr>
            <a:r>
              <a:t>Increased tilting</a:t>
            </a:r>
          </a:p>
          <a:p>
            <a:pPr marL="977900" lvl="1" indent="-381000">
              <a:spcBef>
                <a:spcPts val="200"/>
              </a:spcBef>
              <a:defRPr sz="2400" i="1">
                <a:solidFill>
                  <a:srgbClr val="F5FDBC"/>
                </a:solidFill>
              </a:defRPr>
            </a:pPr>
            <a:r>
              <a:t>Use bonded cingulum rest, if no prominent cingulum</a:t>
            </a:r>
          </a:p>
        </p:txBody>
      </p:sp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889000" y="5461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Rests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62000" indent="-508000">
              <a:defRPr sz="3200"/>
            </a:pPr>
            <a:r>
              <a:rPr>
                <a:solidFill>
                  <a:srgbClr val="C5FCBC"/>
                </a:solidFill>
              </a:rPr>
              <a:t>If possible</a:t>
            </a:r>
            <a:r>
              <a:t> (not always)</a:t>
            </a:r>
          </a:p>
          <a:p>
            <a:pPr lvl="1"/>
            <a:r>
              <a:t>Ensure adequate bulk, retention</a:t>
            </a:r>
          </a:p>
          <a:p>
            <a:pPr marL="762000" indent="-508000">
              <a:defRPr sz="3200"/>
            </a:pPr>
            <a:r>
              <a:t>If restoration fails, restoration will be more complex, expensive</a:t>
            </a:r>
          </a:p>
        </p:txBody>
      </p:sp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00200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BCFCAA"/>
                </a:solidFill>
              </a:defRPr>
            </a:lvl1pPr>
          </a:lstStyle>
          <a:p>
            <a:r>
              <a:t>Avoid Rests on Restorations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body" sz="half" idx="1"/>
          </p:nvPr>
        </p:nvSpPr>
        <p:spPr>
          <a:xfrm>
            <a:off x="1054100" y="2095500"/>
            <a:ext cx="7467600" cy="2197100"/>
          </a:xfrm>
          <a:prstGeom prst="rect">
            <a:avLst/>
          </a:prstGeom>
        </p:spPr>
        <p:txBody>
          <a:bodyPr/>
          <a:lstStyle/>
          <a:p>
            <a:pPr marL="762000" indent="-508000"/>
            <a:r>
              <a:rPr sz="3200"/>
              <a:t>Extruded, tilted teeth</a:t>
            </a:r>
          </a:p>
          <a:p>
            <a:pPr marL="762000" indent="-508000"/>
            <a:r>
              <a:rPr sz="3200"/>
              <a:t>Check for clearance for maxillary cingulum rests </a:t>
            </a:r>
            <a:r>
              <a:t>(intraorally, and on cast)</a:t>
            </a:r>
          </a:p>
        </p:txBody>
      </p:sp>
      <p:pic>
        <p:nvPicPr>
          <p:cNvPr id="380" name="image.jpg"/>
          <p:cNvPicPr>
            <a:picLocks/>
          </p:cNvPicPr>
          <p:nvPr/>
        </p:nvPicPr>
        <p:blipFill>
          <a:blip r:embed="rId2">
            <a:extLst/>
          </a:blip>
          <a:srcRect l="15943" t="11107" r="2485" b="7783"/>
          <a:stretch>
            <a:fillRect/>
          </a:stretch>
        </p:blipFill>
        <p:spPr>
          <a:xfrm>
            <a:off x="4953000" y="4267200"/>
            <a:ext cx="3429000" cy="2276475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381" name="image-filtered.jpg"/>
          <p:cNvPicPr>
            <a:picLocks/>
          </p:cNvPicPr>
          <p:nvPr/>
        </p:nvPicPr>
        <p:blipFill>
          <a:blip r:embed="rId3">
            <a:extLst/>
          </a:blip>
          <a:srcRect r="11111"/>
          <a:stretch>
            <a:fillRect/>
          </a:stretch>
        </p:blipFill>
        <p:spPr>
          <a:xfrm>
            <a:off x="1371600" y="4267200"/>
            <a:ext cx="3048000" cy="22860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82" name="Shape 38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BCFCAA"/>
                </a:solidFill>
              </a:defRPr>
            </a:lvl1pPr>
          </a:lstStyle>
          <a:p>
            <a:r>
              <a:t>Avoid Rests in Areas of Heavy Occlusal Contact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8FDB7"/>
                </a:solidFill>
              </a:defRPr>
            </a:lvl1pPr>
          </a:lstStyle>
          <a:p>
            <a:r>
              <a:t>Rests</a:t>
            </a:r>
          </a:p>
        </p:txBody>
      </p:sp>
      <p:sp>
        <p:nvSpPr>
          <p:cNvPr id="385" name="Shape 385"/>
          <p:cNvSpPr>
            <a:spLocks noGrp="1"/>
          </p:cNvSpPr>
          <p:nvPr>
            <p:ph type="body" idx="1"/>
          </p:nvPr>
        </p:nvSpPr>
        <p:spPr>
          <a:xfrm>
            <a:off x="114300" y="1943100"/>
            <a:ext cx="7835900" cy="42799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defRPr sz="2800">
                <a:solidFill>
                  <a:srgbClr val="B0FCB4"/>
                </a:solidFill>
              </a:defRPr>
            </a:pPr>
            <a:r>
              <a:t>Tooth Borne (Cl III &amp; IV)</a:t>
            </a:r>
          </a:p>
          <a:p>
            <a:pPr lvl="1">
              <a:spcBef>
                <a:spcPts val="100"/>
              </a:spcBef>
              <a:defRPr sz="2800"/>
            </a:pPr>
            <a:r>
              <a:rPr>
                <a:solidFill>
                  <a:srgbClr val="FFF233"/>
                </a:solidFill>
              </a:rPr>
              <a:t>adjacent</a:t>
            </a:r>
            <a:r>
              <a:t> edentulous space</a:t>
            </a:r>
          </a:p>
          <a:p>
            <a:pPr lvl="1">
              <a:spcBef>
                <a:spcPts val="100"/>
              </a:spcBef>
              <a:defRPr sz="2800"/>
            </a:pPr>
            <a:endParaRPr/>
          </a:p>
          <a:p>
            <a:pPr lvl="1">
              <a:spcBef>
                <a:spcPts val="100"/>
              </a:spcBef>
              <a:defRPr sz="2800"/>
            </a:pPr>
            <a:endParaRPr/>
          </a:p>
          <a:p>
            <a:pPr lvl="1">
              <a:spcBef>
                <a:spcPts val="100"/>
              </a:spcBef>
              <a:defRPr sz="2800"/>
            </a:pPr>
            <a:endParaRPr/>
          </a:p>
          <a:p>
            <a:pPr>
              <a:spcBef>
                <a:spcPts val="100"/>
              </a:spcBef>
              <a:defRPr sz="2800">
                <a:solidFill>
                  <a:srgbClr val="B1FCB1"/>
                </a:solidFill>
              </a:defRPr>
            </a:pPr>
            <a:r>
              <a:t>Tissue Borne (Cl I &amp; II)</a:t>
            </a:r>
          </a:p>
          <a:p>
            <a:pPr lvl="1">
              <a:spcBef>
                <a:spcPts val="100"/>
              </a:spcBef>
              <a:defRPr sz="2800"/>
            </a:pPr>
            <a:r>
              <a:rPr>
                <a:solidFill>
                  <a:srgbClr val="FF3500"/>
                </a:solidFill>
              </a:rPr>
              <a:t>mesial</a:t>
            </a:r>
            <a:r>
              <a:t> preferred, except if:</a:t>
            </a:r>
          </a:p>
          <a:p>
            <a:pPr lvl="2">
              <a:spcBef>
                <a:spcPts val="100"/>
              </a:spcBef>
              <a:defRPr sz="2800"/>
            </a:pPr>
            <a:r>
              <a:t>restoration</a:t>
            </a:r>
          </a:p>
          <a:p>
            <a:pPr lvl="2">
              <a:spcBef>
                <a:spcPts val="100"/>
              </a:spcBef>
              <a:defRPr sz="2800"/>
            </a:pPr>
            <a:r>
              <a:t>tilted (access)</a:t>
            </a:r>
          </a:p>
          <a:p>
            <a:pPr lvl="2">
              <a:spcBef>
                <a:spcPts val="100"/>
              </a:spcBef>
              <a:defRPr sz="2800"/>
            </a:pPr>
            <a:r>
              <a:t>heavy occlusal contact</a:t>
            </a:r>
          </a:p>
        </p:txBody>
      </p:sp>
      <p:pic>
        <p:nvPicPr>
          <p:cNvPr id="386" name="IMG_1013.jpg"/>
          <p:cNvPicPr>
            <a:picLocks noChangeAspect="1"/>
          </p:cNvPicPr>
          <p:nvPr/>
        </p:nvPicPr>
        <p:blipFill>
          <a:blip r:embed="rId2">
            <a:extLst/>
          </a:blip>
          <a:srcRect l="19363" t="10865" r="19098" b="6095"/>
          <a:stretch>
            <a:fillRect/>
          </a:stretch>
        </p:blipFill>
        <p:spPr>
          <a:xfrm>
            <a:off x="5727700" y="2476500"/>
            <a:ext cx="2946400" cy="2984500"/>
          </a:xfrm>
          <a:prstGeom prst="rect">
            <a:avLst/>
          </a:prstGeom>
          <a:ln w="12700">
            <a:miter lim="400000"/>
          </a:ln>
          <a:effectLst>
            <a:outerShdw blurRad="127000" dist="1524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87" name="Shape 387"/>
          <p:cNvSpPr/>
          <p:nvPr/>
        </p:nvSpPr>
        <p:spPr>
          <a:xfrm flipV="1">
            <a:off x="8128000" y="2755725"/>
            <a:ext cx="351157" cy="457375"/>
          </a:xfrm>
          <a:prstGeom prst="line">
            <a:avLst/>
          </a:prstGeom>
          <a:ln w="63500">
            <a:solidFill>
              <a:srgbClr val="FF3615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8" name="Shape 388"/>
          <p:cNvSpPr/>
          <p:nvPr/>
        </p:nvSpPr>
        <p:spPr>
          <a:xfrm flipH="1" flipV="1">
            <a:off x="5794385" y="3039100"/>
            <a:ext cx="504816" cy="377375"/>
          </a:xfrm>
          <a:prstGeom prst="line">
            <a:avLst/>
          </a:prstGeom>
          <a:ln w="63500">
            <a:solidFill>
              <a:srgbClr val="FFE7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9" name="Shape 389"/>
          <p:cNvSpPr/>
          <p:nvPr/>
        </p:nvSpPr>
        <p:spPr>
          <a:xfrm flipH="1" flipV="1">
            <a:off x="5600700" y="3797300"/>
            <a:ext cx="504815" cy="377374"/>
          </a:xfrm>
          <a:prstGeom prst="line">
            <a:avLst/>
          </a:prstGeom>
          <a:ln w="63500">
            <a:solidFill>
              <a:srgbClr val="FFE7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body" sz="half" idx="1"/>
          </p:nvPr>
        </p:nvSpPr>
        <p:spPr>
          <a:xfrm>
            <a:off x="431800" y="2070100"/>
            <a:ext cx="5689600" cy="3746500"/>
          </a:xfrm>
          <a:prstGeom prst="rect">
            <a:avLst/>
          </a:prstGeom>
        </p:spPr>
        <p:txBody>
          <a:bodyPr/>
          <a:lstStyle/>
          <a:p>
            <a:pPr marL="783166" indent="-529166">
              <a:defRPr sz="2100"/>
            </a:pPr>
            <a:r>
              <a:rPr sz="2500"/>
              <a:t>Clasp of Choice: </a:t>
            </a:r>
            <a:r>
              <a:rPr sz="25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Cast Circumferential</a:t>
            </a:r>
          </a:p>
          <a:p>
            <a:pPr marL="783166" indent="-529166">
              <a:defRPr sz="2100"/>
            </a:pPr>
            <a:r>
              <a:rPr sz="2500"/>
              <a:t>If can’t use tooth next to edentulous space: </a:t>
            </a:r>
            <a:r>
              <a:rPr sz="25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Double Embrasure</a:t>
            </a:r>
          </a:p>
          <a:p>
            <a:pPr>
              <a:defRPr sz="2500"/>
            </a:pPr>
            <a:r>
              <a:t>If Tilted: </a:t>
            </a:r>
          </a:p>
          <a:p>
            <a:pPr lvl="1">
              <a:defRPr sz="2100">
                <a:solidFill>
                  <a:srgbClr val="BEFCB7"/>
                </a:solidFill>
              </a:defRPr>
            </a:pPr>
            <a:r>
              <a:t>Cast Circumfertial with lingual retention</a:t>
            </a:r>
          </a:p>
          <a:p>
            <a:pPr lvl="1">
              <a:defRPr sz="2100">
                <a:solidFill>
                  <a:srgbClr val="CFFBFF"/>
                </a:solidFill>
              </a:defRPr>
            </a:pPr>
            <a:r>
              <a:t>Ring Clasp</a:t>
            </a:r>
          </a:p>
        </p:txBody>
      </p:sp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749300" y="177800"/>
            <a:ext cx="7366000" cy="1714500"/>
          </a:xfrm>
          <a:prstGeom prst="rect">
            <a:avLst/>
          </a:prstGeom>
        </p:spPr>
        <p:txBody>
          <a:bodyPr/>
          <a:lstStyle/>
          <a:p>
            <a:pPr>
              <a:defRPr sz="5200">
                <a:solidFill>
                  <a:srgbClr val="BCFCAA"/>
                </a:solidFill>
              </a:defRPr>
            </a:pPr>
            <a:r>
              <a:t>Direct Retainers</a:t>
            </a:r>
            <a:br/>
            <a:r>
              <a:rPr sz="2500" b="1" i="1">
                <a:solidFill>
                  <a:srgbClr val="EFFFFA"/>
                </a:solidFill>
                <a:latin typeface="Times"/>
                <a:ea typeface="Times"/>
                <a:cs typeface="Times"/>
                <a:sym typeface="Times"/>
              </a:rPr>
              <a:t>Cl III &amp; IV</a:t>
            </a:r>
          </a:p>
        </p:txBody>
      </p:sp>
      <p:pic>
        <p:nvPicPr>
          <p:cNvPr id="393" name="66. Circumferential Clasp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260" y="2854160"/>
            <a:ext cx="2527301" cy="1933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292264" y="319875"/>
            <a:ext cx="6546772" cy="1443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BFC9B"/>
                </a:solidFill>
              </a:defRPr>
            </a:pPr>
            <a:r>
              <a:t>Direct Retainers</a:t>
            </a:r>
          </a:p>
          <a:p>
            <a:pPr>
              <a:defRPr sz="4400" i="1">
                <a:solidFill>
                  <a:srgbClr val="DCFDC3"/>
                </a:solidFill>
              </a:defRPr>
            </a:pPr>
            <a:r>
              <a:t>Cl I &amp; II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647700" y="1943100"/>
            <a:ext cx="7835900" cy="4978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200"/>
              </a:spcBef>
            </a:pPr>
            <a:r>
              <a:t>Clasp of Choice: </a:t>
            </a:r>
            <a:r>
              <a:rPr>
                <a:solidFill>
                  <a:srgbClr val="B2FCA7"/>
                </a:solidFill>
              </a:rPr>
              <a:t>RPI</a:t>
            </a:r>
          </a:p>
          <a:p>
            <a:pPr>
              <a:spcBef>
                <a:spcPts val="7200"/>
              </a:spcBef>
              <a:defRPr>
                <a:solidFill>
                  <a:srgbClr val="FBFFFC"/>
                </a:solidFill>
              </a:defRPr>
            </a:pPr>
            <a:r>
              <a:t>If no room for I-bar: </a:t>
            </a:r>
            <a:r>
              <a:rPr>
                <a:solidFill>
                  <a:srgbClr val="FDFDA1"/>
                </a:solidFill>
              </a:rPr>
              <a:t>RPA</a:t>
            </a:r>
            <a:endParaRPr>
              <a:solidFill>
                <a:srgbClr val="F4FDA9"/>
              </a:solidFill>
            </a:endParaRPr>
          </a:p>
          <a:p>
            <a:pPr>
              <a:defRPr>
                <a:solidFill>
                  <a:srgbClr val="FBFFF8"/>
                </a:solidFill>
              </a:defRPr>
            </a:pPr>
            <a:r>
              <a:t>If mesial rest not possible:</a:t>
            </a:r>
          </a:p>
          <a:p>
            <a:pPr lvl="1">
              <a:spcBef>
                <a:spcPts val="7200"/>
              </a:spcBef>
              <a:defRPr>
                <a:solidFill>
                  <a:srgbClr val="F8FC90"/>
                </a:solidFill>
              </a:defRPr>
            </a:pPr>
            <a:r>
              <a:t> Combination Clasp</a:t>
            </a:r>
          </a:p>
        </p:txBody>
      </p:sp>
      <p:pic>
        <p:nvPicPr>
          <p:cNvPr id="397" name="78. Combination Clasp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5525" y="5372100"/>
            <a:ext cx="11938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77. RPA Clas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0600" y="3820514"/>
            <a:ext cx="1104900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69. RPI Clasp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42916" y="2019300"/>
            <a:ext cx="1155701" cy="144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FBFC9B"/>
                </a:solidFill>
              </a:defRPr>
            </a:pPr>
            <a:r>
              <a:t>Rationale for RPI as Clasp of Choice</a:t>
            </a:r>
          </a:p>
          <a:p>
            <a:pPr>
              <a:defRPr sz="2800" i="1">
                <a:solidFill>
                  <a:srgbClr val="FFFEFA"/>
                </a:solidFill>
              </a:defRPr>
            </a:pPr>
            <a:r>
              <a:t>Cl I &amp; II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sz="half" idx="1"/>
          </p:nvPr>
        </p:nvSpPr>
        <p:spPr>
          <a:xfrm>
            <a:off x="1143000" y="1828800"/>
            <a:ext cx="4470400" cy="4699000"/>
          </a:xfrm>
          <a:prstGeom prst="rect">
            <a:avLst/>
          </a:prstGeom>
        </p:spPr>
        <p:txBody>
          <a:bodyPr/>
          <a:lstStyle/>
          <a:p>
            <a:pPr marL="825500" indent="-508000">
              <a:lnSpc>
                <a:spcPct val="60000"/>
              </a:lnSpc>
              <a:defRPr>
                <a:solidFill>
                  <a:srgbClr val="D2F4FF"/>
                </a:solidFill>
              </a:defRPr>
            </a:pPr>
            <a:r>
              <a:t>Esthetics</a:t>
            </a:r>
          </a:p>
          <a:p>
            <a:pPr marL="1270000" lvl="1" indent="-508000">
              <a:lnSpc>
                <a:spcPct val="60000"/>
              </a:lnSpc>
              <a:defRPr>
                <a:solidFill>
                  <a:srgbClr val="FBFFFC"/>
                </a:solidFill>
              </a:defRPr>
            </a:pPr>
            <a:r>
              <a:t>hidden by lip</a:t>
            </a:r>
            <a:endParaRPr>
              <a:solidFill>
                <a:srgbClr val="F4FDA9"/>
              </a:solidFill>
            </a:endParaRPr>
          </a:p>
          <a:p>
            <a:pPr marL="825500" indent="-508000">
              <a:lnSpc>
                <a:spcPct val="60000"/>
              </a:lnSpc>
              <a:defRPr>
                <a:solidFill>
                  <a:srgbClr val="E5FDCB"/>
                </a:solidFill>
              </a:defRPr>
            </a:pPr>
            <a:r>
              <a:t>Hygiene</a:t>
            </a:r>
          </a:p>
          <a:p>
            <a:pPr marL="1270000" lvl="1" indent="-508000">
              <a:lnSpc>
                <a:spcPct val="80000"/>
              </a:lnSpc>
              <a:defRPr>
                <a:solidFill>
                  <a:srgbClr val="FBFFF8"/>
                </a:solidFill>
              </a:defRPr>
            </a:pPr>
            <a:r>
              <a:t>just tip of clasp contacts tooth</a:t>
            </a:r>
          </a:p>
          <a:p>
            <a:pPr marL="825500" indent="-508000">
              <a:lnSpc>
                <a:spcPct val="60000"/>
              </a:lnSpc>
              <a:defRPr>
                <a:solidFill>
                  <a:srgbClr val="F3FDB8"/>
                </a:solidFill>
              </a:defRPr>
            </a:pPr>
            <a:r>
              <a:t>Stress Release</a:t>
            </a:r>
          </a:p>
        </p:txBody>
      </p:sp>
      <p:pic>
        <p:nvPicPr>
          <p:cNvPr id="403" name="IMG_1014.jpg"/>
          <p:cNvPicPr>
            <a:picLocks noChangeAspect="1"/>
          </p:cNvPicPr>
          <p:nvPr/>
        </p:nvPicPr>
        <p:blipFill>
          <a:blip r:embed="rId2">
            <a:extLst/>
          </a:blip>
          <a:srcRect l="55555" t="32572" r="31111" b="23424"/>
          <a:stretch>
            <a:fillRect/>
          </a:stretch>
        </p:blipFill>
        <p:spPr>
          <a:xfrm>
            <a:off x="6426200" y="2401873"/>
            <a:ext cx="1422400" cy="3520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889000" y="139700"/>
            <a:ext cx="7366000" cy="267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FEE4"/>
                </a:solidFill>
              </a:defRPr>
            </a:lvl1pPr>
          </a:lstStyle>
          <a:p>
            <a:r>
              <a:t>Basic Principles</a:t>
            </a:r>
          </a:p>
        </p:txBody>
      </p:sp>
      <p:pic>
        <p:nvPicPr>
          <p:cNvPr id="322" name="IMG_1007-filtered.jpg"/>
          <p:cNvPicPr>
            <a:picLocks noChangeAspect="1"/>
          </p:cNvPicPr>
          <p:nvPr/>
        </p:nvPicPr>
        <p:blipFill>
          <a:blip r:embed="rId2">
            <a:extLst/>
          </a:blip>
          <a:srcRect l="20684" t="10800" r="17281" b="7634"/>
          <a:stretch>
            <a:fillRect/>
          </a:stretch>
        </p:blipFill>
        <p:spPr>
          <a:xfrm>
            <a:off x="3045968" y="2412582"/>
            <a:ext cx="3497944" cy="3449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536" extrusionOk="0">
                <a:moveTo>
                  <a:pt x="10520" y="1"/>
                </a:moveTo>
                <a:cubicBezTo>
                  <a:pt x="10454" y="2"/>
                  <a:pt x="10376" y="11"/>
                  <a:pt x="10281" y="28"/>
                </a:cubicBezTo>
                <a:cubicBezTo>
                  <a:pt x="10106" y="58"/>
                  <a:pt x="9778" y="105"/>
                  <a:pt x="9552" y="132"/>
                </a:cubicBezTo>
                <a:cubicBezTo>
                  <a:pt x="9122" y="184"/>
                  <a:pt x="8262" y="415"/>
                  <a:pt x="8012" y="546"/>
                </a:cubicBezTo>
                <a:cubicBezTo>
                  <a:pt x="7877" y="617"/>
                  <a:pt x="7846" y="673"/>
                  <a:pt x="7805" y="937"/>
                </a:cubicBezTo>
                <a:cubicBezTo>
                  <a:pt x="7793" y="1009"/>
                  <a:pt x="7758" y="1031"/>
                  <a:pt x="7670" y="1021"/>
                </a:cubicBezTo>
                <a:cubicBezTo>
                  <a:pt x="7605" y="1014"/>
                  <a:pt x="7517" y="1008"/>
                  <a:pt x="7475" y="1007"/>
                </a:cubicBezTo>
                <a:cubicBezTo>
                  <a:pt x="7328" y="1002"/>
                  <a:pt x="6253" y="1561"/>
                  <a:pt x="6023" y="1762"/>
                </a:cubicBezTo>
                <a:cubicBezTo>
                  <a:pt x="5886" y="1882"/>
                  <a:pt x="5769" y="2035"/>
                  <a:pt x="5737" y="2136"/>
                </a:cubicBezTo>
                <a:cubicBezTo>
                  <a:pt x="5656" y="2394"/>
                  <a:pt x="5617" y="2411"/>
                  <a:pt x="5468" y="2260"/>
                </a:cubicBezTo>
                <a:cubicBezTo>
                  <a:pt x="5344" y="2134"/>
                  <a:pt x="5312" y="2127"/>
                  <a:pt x="5060" y="2154"/>
                </a:cubicBezTo>
                <a:cubicBezTo>
                  <a:pt x="4910" y="2170"/>
                  <a:pt x="4725" y="2207"/>
                  <a:pt x="4649" y="2238"/>
                </a:cubicBezTo>
                <a:cubicBezTo>
                  <a:pt x="4103" y="2462"/>
                  <a:pt x="3911" y="2630"/>
                  <a:pt x="3813" y="2957"/>
                </a:cubicBezTo>
                <a:cubicBezTo>
                  <a:pt x="3695" y="3356"/>
                  <a:pt x="3624" y="3739"/>
                  <a:pt x="3623" y="4012"/>
                </a:cubicBezTo>
                <a:lnTo>
                  <a:pt x="3620" y="4302"/>
                </a:lnTo>
                <a:lnTo>
                  <a:pt x="3283" y="4664"/>
                </a:lnTo>
                <a:cubicBezTo>
                  <a:pt x="3097" y="4863"/>
                  <a:pt x="2948" y="5054"/>
                  <a:pt x="2956" y="5090"/>
                </a:cubicBezTo>
                <a:cubicBezTo>
                  <a:pt x="2963" y="5126"/>
                  <a:pt x="2877" y="5241"/>
                  <a:pt x="2763" y="5345"/>
                </a:cubicBezTo>
                <a:cubicBezTo>
                  <a:pt x="2603" y="5491"/>
                  <a:pt x="2540" y="5595"/>
                  <a:pt x="2489" y="5796"/>
                </a:cubicBezTo>
                <a:cubicBezTo>
                  <a:pt x="2385" y="6200"/>
                  <a:pt x="2177" y="6370"/>
                  <a:pt x="2171" y="6056"/>
                </a:cubicBezTo>
                <a:cubicBezTo>
                  <a:pt x="2169" y="5946"/>
                  <a:pt x="2146" y="5974"/>
                  <a:pt x="2020" y="6220"/>
                </a:cubicBezTo>
                <a:cubicBezTo>
                  <a:pt x="965" y="8272"/>
                  <a:pt x="270" y="10821"/>
                  <a:pt x="52" y="13430"/>
                </a:cubicBezTo>
                <a:cubicBezTo>
                  <a:pt x="-25" y="14354"/>
                  <a:pt x="-14" y="16228"/>
                  <a:pt x="74" y="17001"/>
                </a:cubicBezTo>
                <a:cubicBezTo>
                  <a:pt x="213" y="18217"/>
                  <a:pt x="417" y="19143"/>
                  <a:pt x="680" y="19766"/>
                </a:cubicBezTo>
                <a:cubicBezTo>
                  <a:pt x="921" y="20335"/>
                  <a:pt x="1432" y="20935"/>
                  <a:pt x="1934" y="21240"/>
                </a:cubicBezTo>
                <a:cubicBezTo>
                  <a:pt x="2357" y="21498"/>
                  <a:pt x="3543" y="21597"/>
                  <a:pt x="4219" y="21431"/>
                </a:cubicBezTo>
                <a:cubicBezTo>
                  <a:pt x="4403" y="21386"/>
                  <a:pt x="4849" y="21230"/>
                  <a:pt x="5209" y="21084"/>
                </a:cubicBezTo>
                <a:cubicBezTo>
                  <a:pt x="5930" y="20793"/>
                  <a:pt x="7049" y="20457"/>
                  <a:pt x="7648" y="20351"/>
                </a:cubicBezTo>
                <a:cubicBezTo>
                  <a:pt x="8891" y="20132"/>
                  <a:pt x="9668" y="20064"/>
                  <a:pt x="10879" y="20068"/>
                </a:cubicBezTo>
                <a:cubicBezTo>
                  <a:pt x="12232" y="20073"/>
                  <a:pt x="13228" y="20158"/>
                  <a:pt x="14145" y="20346"/>
                </a:cubicBezTo>
                <a:cubicBezTo>
                  <a:pt x="14636" y="20447"/>
                  <a:pt x="14860" y="20505"/>
                  <a:pt x="14939" y="20557"/>
                </a:cubicBezTo>
                <a:cubicBezTo>
                  <a:pt x="15390" y="20690"/>
                  <a:pt x="15956" y="20885"/>
                  <a:pt x="16489" y="21102"/>
                </a:cubicBezTo>
                <a:cubicBezTo>
                  <a:pt x="16645" y="21165"/>
                  <a:pt x="16780" y="21216"/>
                  <a:pt x="16911" y="21263"/>
                </a:cubicBezTo>
                <a:cubicBezTo>
                  <a:pt x="16930" y="21269"/>
                  <a:pt x="16939" y="21270"/>
                  <a:pt x="16960" y="21278"/>
                </a:cubicBezTo>
                <a:cubicBezTo>
                  <a:pt x="17229" y="21372"/>
                  <a:pt x="17657" y="21465"/>
                  <a:pt x="17999" y="21513"/>
                </a:cubicBezTo>
                <a:cubicBezTo>
                  <a:pt x="18062" y="21519"/>
                  <a:pt x="18121" y="21529"/>
                  <a:pt x="18187" y="21533"/>
                </a:cubicBezTo>
                <a:cubicBezTo>
                  <a:pt x="18325" y="21541"/>
                  <a:pt x="18408" y="21534"/>
                  <a:pt x="18502" y="21533"/>
                </a:cubicBezTo>
                <a:cubicBezTo>
                  <a:pt x="18884" y="21500"/>
                  <a:pt x="19437" y="21341"/>
                  <a:pt x="19729" y="21166"/>
                </a:cubicBezTo>
                <a:cubicBezTo>
                  <a:pt x="20288" y="20831"/>
                  <a:pt x="20796" y="20164"/>
                  <a:pt x="21066" y="19409"/>
                </a:cubicBezTo>
                <a:cubicBezTo>
                  <a:pt x="21199" y="19039"/>
                  <a:pt x="21385" y="18038"/>
                  <a:pt x="21474" y="17221"/>
                </a:cubicBezTo>
                <a:cubicBezTo>
                  <a:pt x="21575" y="16300"/>
                  <a:pt x="21560" y="13266"/>
                  <a:pt x="21450" y="12308"/>
                </a:cubicBezTo>
                <a:cubicBezTo>
                  <a:pt x="21291" y="10920"/>
                  <a:pt x="21030" y="9722"/>
                  <a:pt x="20575" y="8304"/>
                </a:cubicBezTo>
                <a:cubicBezTo>
                  <a:pt x="20264" y="7332"/>
                  <a:pt x="20227" y="7258"/>
                  <a:pt x="19717" y="6525"/>
                </a:cubicBezTo>
                <a:cubicBezTo>
                  <a:pt x="18216" y="4366"/>
                  <a:pt x="18266" y="4447"/>
                  <a:pt x="18226" y="4074"/>
                </a:cubicBezTo>
                <a:cubicBezTo>
                  <a:pt x="18186" y="3689"/>
                  <a:pt x="18006" y="3267"/>
                  <a:pt x="17818" y="3118"/>
                </a:cubicBezTo>
                <a:cubicBezTo>
                  <a:pt x="17596" y="2941"/>
                  <a:pt x="16928" y="2703"/>
                  <a:pt x="16642" y="2699"/>
                </a:cubicBezTo>
                <a:cubicBezTo>
                  <a:pt x="16565" y="2698"/>
                  <a:pt x="16507" y="2692"/>
                  <a:pt x="16457" y="2686"/>
                </a:cubicBezTo>
                <a:cubicBezTo>
                  <a:pt x="16382" y="2709"/>
                  <a:pt x="16333" y="2697"/>
                  <a:pt x="16315" y="2639"/>
                </a:cubicBezTo>
                <a:cubicBezTo>
                  <a:pt x="16271" y="2605"/>
                  <a:pt x="16256" y="2552"/>
                  <a:pt x="16256" y="2463"/>
                </a:cubicBezTo>
                <a:cubicBezTo>
                  <a:pt x="16256" y="2214"/>
                  <a:pt x="15798" y="1809"/>
                  <a:pt x="15134" y="1472"/>
                </a:cubicBezTo>
                <a:cubicBezTo>
                  <a:pt x="14757" y="1281"/>
                  <a:pt x="14557" y="1207"/>
                  <a:pt x="14472" y="1225"/>
                </a:cubicBezTo>
                <a:cubicBezTo>
                  <a:pt x="14148" y="1291"/>
                  <a:pt x="14160" y="1297"/>
                  <a:pt x="14145" y="1054"/>
                </a:cubicBezTo>
                <a:cubicBezTo>
                  <a:pt x="14126" y="755"/>
                  <a:pt x="14040" y="682"/>
                  <a:pt x="13468" y="484"/>
                </a:cubicBezTo>
                <a:cubicBezTo>
                  <a:pt x="12828" y="262"/>
                  <a:pt x="12602" y="203"/>
                  <a:pt x="11987" y="107"/>
                </a:cubicBezTo>
                <a:cubicBezTo>
                  <a:pt x="11377" y="12"/>
                  <a:pt x="11218" y="36"/>
                  <a:pt x="11119" y="231"/>
                </a:cubicBezTo>
                <a:cubicBezTo>
                  <a:pt x="11012" y="441"/>
                  <a:pt x="10957" y="447"/>
                  <a:pt x="10879" y="258"/>
                </a:cubicBezTo>
                <a:cubicBezTo>
                  <a:pt x="10801" y="68"/>
                  <a:pt x="10717" y="-3"/>
                  <a:pt x="10520" y="1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RPI Reduces Stress</a:t>
            </a:r>
          </a:p>
        </p:txBody>
      </p:sp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xfrm>
            <a:off x="285252" y="2394191"/>
            <a:ext cx="2837988" cy="2069618"/>
          </a:xfrm>
          <a:prstGeom prst="rect">
            <a:avLst/>
          </a:prstGeom>
        </p:spPr>
        <p:txBody>
          <a:bodyPr/>
          <a:lstStyle/>
          <a:p>
            <a:pPr marL="571500" indent="-254000">
              <a:defRPr sz="1900" u="sng"/>
            </a:pPr>
            <a:r>
              <a:rPr u="none"/>
              <a:t>Whole retainer rotates less</a:t>
            </a:r>
          </a:p>
          <a:p>
            <a:pPr marL="571500" indent="-254000">
              <a:defRPr sz="1900" u="sng"/>
            </a:pPr>
            <a:r>
              <a:rPr u="none"/>
              <a:t>Retentive clasp disengages from tooth</a:t>
            </a:r>
          </a:p>
        </p:txBody>
      </p:sp>
      <p:pic>
        <p:nvPicPr>
          <p:cNvPr id="407" name="RPI Rotation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948270" y="1481766"/>
            <a:ext cx="6115522" cy="5215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0000" fill="hold"/>
                                        <p:tgtEl>
                                          <p:spTgt spid="4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0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/>
          </p:cNvSpPr>
          <p:nvPr>
            <p:ph type="body" idx="1"/>
          </p:nvPr>
        </p:nvSpPr>
        <p:spPr>
          <a:xfrm>
            <a:off x="165100" y="762000"/>
            <a:ext cx="5664200" cy="5549900"/>
          </a:xfrm>
          <a:prstGeom prst="rect">
            <a:avLst/>
          </a:prstGeom>
        </p:spPr>
        <p:txBody>
          <a:bodyPr/>
          <a:lstStyle/>
          <a:p>
            <a:pPr marL="682625" indent="-428625">
              <a:defRPr sz="2700"/>
            </a:pPr>
            <a:r>
              <a:t>Gently curve from gridwork</a:t>
            </a:r>
          </a:p>
          <a:p>
            <a:pPr marL="682625" indent="-428625">
              <a:defRPr sz="2700"/>
            </a:pPr>
            <a:r>
              <a:t>Originate from gridwork posterior to 1st replacement tooth</a:t>
            </a:r>
            <a:br/>
            <a:br/>
            <a:endParaRPr/>
          </a:p>
          <a:p>
            <a:pPr marL="682625" indent="-428625">
              <a:defRPr sz="2700"/>
            </a:pPr>
            <a:r>
              <a:t>Do not use L-bars (less flexible)</a:t>
            </a:r>
            <a:br/>
            <a:br/>
            <a:br/>
            <a:endParaRPr/>
          </a:p>
          <a:p>
            <a:pPr marL="682625" indent="-428625">
              <a:defRPr sz="2700"/>
            </a:pPr>
            <a:r>
              <a:t>Do not  flatten retentive tip</a:t>
            </a:r>
          </a:p>
        </p:txBody>
      </p:sp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xfrm>
            <a:off x="736600" y="114300"/>
            <a:ext cx="3606800" cy="1028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I-bars</a:t>
            </a:r>
          </a:p>
        </p:txBody>
      </p:sp>
      <p:pic>
        <p:nvPicPr>
          <p:cNvPr id="411" name="IMG_1016.jpg"/>
          <p:cNvPicPr>
            <a:picLocks noChangeAspect="1"/>
          </p:cNvPicPr>
          <p:nvPr/>
        </p:nvPicPr>
        <p:blipFill>
          <a:blip r:embed="rId2">
            <a:extLst/>
          </a:blip>
          <a:srcRect l="34305" t="35000" r="34305" b="35000"/>
          <a:stretch>
            <a:fillRect/>
          </a:stretch>
        </p:blipFill>
        <p:spPr>
          <a:xfrm>
            <a:off x="5842000" y="2743200"/>
            <a:ext cx="28702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G_0994.jpg"/>
          <p:cNvPicPr>
            <a:picLocks noChangeAspect="1"/>
          </p:cNvPicPr>
          <p:nvPr/>
        </p:nvPicPr>
        <p:blipFill>
          <a:blip r:embed="rId3">
            <a:extLst/>
          </a:blip>
          <a:srcRect l="32228" t="34047" r="34430" b="34125"/>
          <a:stretch>
            <a:fillRect/>
          </a:stretch>
        </p:blipFill>
        <p:spPr>
          <a:xfrm>
            <a:off x="5842000" y="596900"/>
            <a:ext cx="2870791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Shape 413"/>
          <p:cNvSpPr/>
          <p:nvPr/>
        </p:nvSpPr>
        <p:spPr>
          <a:xfrm>
            <a:off x="8010214" y="1758950"/>
            <a:ext cx="443540" cy="4953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300">
                <a:solidFill>
                  <a:srgbClr val="23F668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t>✔</a:t>
            </a:r>
          </a:p>
        </p:txBody>
      </p:sp>
      <p:sp>
        <p:nvSpPr>
          <p:cNvPr id="414" name="Shape 414"/>
          <p:cNvSpPr/>
          <p:nvPr/>
        </p:nvSpPr>
        <p:spPr>
          <a:xfrm>
            <a:off x="8077200" y="4203700"/>
            <a:ext cx="335372" cy="5715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406400">
              <a:defRPr sz="3400">
                <a:solidFill>
                  <a:srgbClr val="FF2F0C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✗</a:t>
            </a:r>
          </a:p>
        </p:txBody>
      </p:sp>
      <p:pic>
        <p:nvPicPr>
          <p:cNvPr id="415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29300" y="4899814"/>
            <a:ext cx="2895600" cy="1932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62000" indent="-508000">
              <a:defRPr sz="3200"/>
            </a:pPr>
            <a:r>
              <a:t>Minimize need for direct retention</a:t>
            </a:r>
          </a:p>
          <a:p>
            <a:pPr lvl="1"/>
            <a:r>
              <a:t>Broad, intimate denture base adaptation</a:t>
            </a:r>
          </a:p>
          <a:p>
            <a:pPr lvl="1"/>
            <a:r>
              <a:t>Use of minor soft tissue undercuts</a:t>
            </a:r>
          </a:p>
          <a:p>
            <a:pPr lvl="1"/>
            <a:r>
              <a:t>Guiding planes</a:t>
            </a:r>
          </a:p>
          <a:p>
            <a:pPr lvl="1"/>
            <a:r>
              <a:t>Indirect retainers</a:t>
            </a:r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673100" y="6604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Direct Retainers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1143000" y="2438400"/>
            <a:ext cx="7061200" cy="32766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/>
          <a:p>
            <a:pPr algn="ctr" defTabSz="40640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1143000" y="4499954"/>
            <a:ext cx="1752600" cy="766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 defTabSz="406400">
              <a:spcBef>
                <a:spcPts val="1400"/>
              </a:spcBef>
              <a:buClr>
                <a:srgbClr val="FF2600"/>
              </a:buClr>
              <a:buFont typeface="Times"/>
              <a:defRPr sz="28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Incorrect</a:t>
            </a:r>
          </a:p>
          <a:p>
            <a:pPr algn="ctr" defTabSz="406400">
              <a:buClr>
                <a:srgbClr val="FFFFFF"/>
              </a:buClr>
              <a:buFont typeface="Times"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S-shaped</a:t>
            </a:r>
          </a:p>
        </p:txBody>
      </p:sp>
      <p:sp>
        <p:nvSpPr>
          <p:cNvPr id="422" name="Shape 422"/>
          <p:cNvSpPr/>
          <p:nvPr/>
        </p:nvSpPr>
        <p:spPr>
          <a:xfrm>
            <a:off x="5029200" y="4455504"/>
            <a:ext cx="3124200" cy="944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 defTabSz="406400">
              <a:buClr>
                <a:srgbClr val="00A500"/>
              </a:buClr>
              <a:buFont typeface="Times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b="1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</a:rPr>
              <a:t>Correctly Designed</a:t>
            </a:r>
            <a:r>
              <a:rPr sz="2000" b="1"/>
              <a:t> </a:t>
            </a:r>
          </a:p>
          <a:p>
            <a:pPr algn="ctr" defTabSz="406400">
              <a:buClr>
                <a:srgbClr val="FFFFFF"/>
              </a:buClr>
              <a:buFont typeface="Times"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But below H of C</a:t>
            </a:r>
          </a:p>
          <a:p>
            <a:pPr algn="ctr" defTabSz="406400">
              <a:buClr>
                <a:srgbClr val="FFFFFF"/>
              </a:buClr>
              <a:buFont typeface="Times"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lower height of contour</a:t>
            </a:r>
          </a:p>
        </p:txBody>
      </p:sp>
      <p:pic>
        <p:nvPicPr>
          <p:cNvPr id="423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2743200"/>
            <a:ext cx="6632575" cy="1236663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/>
        </p:nvSpPr>
        <p:spPr>
          <a:xfrm>
            <a:off x="3124200" y="4499954"/>
            <a:ext cx="1752600" cy="766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 defTabSz="406400">
              <a:spcBef>
                <a:spcPts val="1400"/>
              </a:spcBef>
              <a:buClr>
                <a:srgbClr val="FF2600"/>
              </a:buClr>
              <a:buFont typeface="Times"/>
              <a:defRPr sz="28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Incorrect</a:t>
            </a:r>
          </a:p>
          <a:p>
            <a:pPr algn="ctr" defTabSz="406400">
              <a:buClr>
                <a:srgbClr val="FFFFFF"/>
              </a:buClr>
              <a:buFont typeface="Times"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Too Straight</a:t>
            </a:r>
          </a:p>
        </p:txBody>
      </p:sp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xfrm>
            <a:off x="787400" y="78740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 sz="3800"/>
            </a:pPr>
            <a:r>
              <a:t>Circumferential Clasps</a:t>
            </a:r>
          </a:p>
          <a:p>
            <a:pPr>
              <a:defRPr sz="3300" i="1">
                <a:solidFill>
                  <a:srgbClr val="FFFC8E"/>
                </a:solidFill>
              </a:defRPr>
            </a:pPr>
            <a:r>
              <a:t>Design Retentive Arm Correctly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/>
          </p:cNvSpPr>
          <p:nvPr>
            <p:ph type="body" idx="1"/>
          </p:nvPr>
        </p:nvSpPr>
        <p:spPr>
          <a:xfrm>
            <a:off x="1003300" y="1917700"/>
            <a:ext cx="7772400" cy="4648200"/>
          </a:xfrm>
          <a:prstGeom prst="rect">
            <a:avLst/>
          </a:prstGeom>
        </p:spPr>
        <p:txBody>
          <a:bodyPr/>
          <a:lstStyle/>
          <a:p>
            <a:r>
              <a:t>If retentive tip too close to gingiva:</a:t>
            </a:r>
          </a:p>
          <a:p>
            <a:pPr lvl="1"/>
            <a:r>
              <a:t>Prepare undercut (move clasp higher)</a:t>
            </a:r>
          </a:p>
          <a:p>
            <a:pPr lvl="1"/>
            <a:r>
              <a:t>Add composite resin to raise height of contour</a:t>
            </a:r>
          </a:p>
          <a:p>
            <a:pPr lvl="1"/>
            <a:r>
              <a:t>Must be marked!</a:t>
            </a:r>
          </a:p>
        </p:txBody>
      </p:sp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889000" y="9652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Retentive Undercuts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/>
          </p:cNvSpPr>
          <p:nvPr>
            <p:ph type="body" sz="quarter" idx="1"/>
          </p:nvPr>
        </p:nvSpPr>
        <p:spPr>
          <a:xfrm>
            <a:off x="1600200" y="1651000"/>
            <a:ext cx="6324600" cy="1866900"/>
          </a:xfrm>
          <a:prstGeom prst="rect">
            <a:avLst/>
          </a:prstGeom>
        </p:spPr>
        <p:txBody>
          <a:bodyPr/>
          <a:lstStyle/>
          <a:p>
            <a:r>
              <a:t>Use stress releasing retainers</a:t>
            </a:r>
          </a:p>
          <a:p>
            <a:pPr lvl="1"/>
            <a:r>
              <a:t>More load transferred to residual ridge</a:t>
            </a:r>
          </a:p>
        </p:txBody>
      </p:sp>
      <p:grpSp>
        <p:nvGrpSpPr>
          <p:cNvPr id="436" name="Group 436"/>
          <p:cNvGrpSpPr/>
          <p:nvPr/>
        </p:nvGrpSpPr>
        <p:grpSpPr>
          <a:xfrm>
            <a:off x="1676400" y="3962400"/>
            <a:ext cx="6172200" cy="2514600"/>
            <a:chOff x="0" y="0"/>
            <a:chExt cx="6172200" cy="2514600"/>
          </a:xfrm>
        </p:grpSpPr>
        <p:sp>
          <p:nvSpPr>
            <p:cNvPr id="431" name="Shape 431"/>
            <p:cNvSpPr/>
            <p:nvPr/>
          </p:nvSpPr>
          <p:spPr>
            <a:xfrm>
              <a:off x="0" y="0"/>
              <a:ext cx="6172200" cy="25146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defRPr sz="1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pic>
          <p:nvPicPr>
            <p:cNvPr id="432" name="image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2400" y="76200"/>
              <a:ext cx="5778500" cy="2006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3" name="Shape 433"/>
            <p:cNvSpPr/>
            <p:nvPr/>
          </p:nvSpPr>
          <p:spPr>
            <a:xfrm>
              <a:off x="838200" y="1917700"/>
              <a:ext cx="685800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381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 defTabSz="406400">
                <a:spcBef>
                  <a:spcPts val="1200"/>
                </a:spcBef>
                <a:buClr>
                  <a:srgbClr val="FFFFFF"/>
                </a:buClr>
                <a:buFont typeface="Times"/>
                <a:defRPr sz="2000" b="1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RPI</a:t>
              </a:r>
            </a:p>
          </p:txBody>
        </p:sp>
        <p:sp>
          <p:nvSpPr>
            <p:cNvPr id="434" name="Shape 434"/>
            <p:cNvSpPr/>
            <p:nvPr/>
          </p:nvSpPr>
          <p:spPr>
            <a:xfrm>
              <a:off x="2971800" y="1901825"/>
              <a:ext cx="838200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381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 defTabSz="406400">
                <a:spcBef>
                  <a:spcPts val="1200"/>
                </a:spcBef>
                <a:buClr>
                  <a:srgbClr val="FFFFFF"/>
                </a:buClr>
                <a:buFont typeface="Times"/>
                <a:defRPr sz="2000" b="1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RPA</a:t>
              </a:r>
            </a:p>
          </p:txBody>
        </p:sp>
        <p:sp>
          <p:nvSpPr>
            <p:cNvPr id="435" name="Shape 435"/>
            <p:cNvSpPr/>
            <p:nvPr/>
          </p:nvSpPr>
          <p:spPr>
            <a:xfrm>
              <a:off x="4419600" y="1765299"/>
              <a:ext cx="16764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381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 defTabSz="406400">
                <a:spcBef>
                  <a:spcPts val="1100"/>
                </a:spcBef>
                <a:buClr>
                  <a:srgbClr val="FFFFFF"/>
                </a:buClr>
                <a:buFont typeface="Times"/>
                <a:defRPr sz="1800" b="1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Combination Clasp</a:t>
              </a:r>
            </a:p>
          </p:txBody>
        </p:sp>
      </p:grpSp>
      <p:sp>
        <p:nvSpPr>
          <p:cNvPr id="437" name="Shape 437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Abutment Mobility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/>
          </p:cNvSpPr>
          <p:nvPr>
            <p:ph type="body" sz="half" idx="1"/>
          </p:nvPr>
        </p:nvSpPr>
        <p:spPr>
          <a:xfrm>
            <a:off x="0" y="2082800"/>
            <a:ext cx="4648200" cy="4025900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BAFEFF"/>
                </a:solidFill>
              </a:defRPr>
            </a:pPr>
            <a:r>
              <a:t>Class I &amp; II </a:t>
            </a:r>
          </a:p>
          <a:p>
            <a:pPr lvl="1">
              <a:defRPr sz="2400"/>
            </a:pPr>
            <a:r>
              <a:t>As far from primary fulcrum as possible (90°)</a:t>
            </a:r>
          </a:p>
          <a:p>
            <a:pPr lvl="1">
              <a:defRPr sz="2400"/>
            </a:pPr>
            <a:r>
              <a:t>Normally not required for tooth borne RPD’s</a:t>
            </a:r>
          </a:p>
          <a:p>
            <a:pPr lvl="1">
              <a:defRPr sz="2400"/>
            </a:pPr>
            <a:r>
              <a:t>Don’t use if a direct retainer elsewhere will provide indirect retention</a:t>
            </a:r>
          </a:p>
        </p:txBody>
      </p:sp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Indirect Retainers</a:t>
            </a:r>
          </a:p>
        </p:txBody>
      </p:sp>
      <p:grpSp>
        <p:nvGrpSpPr>
          <p:cNvPr id="443" name="Group 443"/>
          <p:cNvGrpSpPr/>
          <p:nvPr/>
        </p:nvGrpSpPr>
        <p:grpSpPr>
          <a:xfrm>
            <a:off x="4823145" y="1629572"/>
            <a:ext cx="2169674" cy="2129628"/>
            <a:chOff x="0" y="105572"/>
            <a:chExt cx="2169672" cy="2129627"/>
          </a:xfrm>
        </p:grpSpPr>
        <p:pic>
          <p:nvPicPr>
            <p:cNvPr id="441" name="MajCn_2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0683" r="14603" b="4723"/>
            <a:stretch>
              <a:fillRect/>
            </a:stretch>
          </p:blipFill>
          <p:spPr>
            <a:xfrm>
              <a:off x="0" y="105572"/>
              <a:ext cx="2169673" cy="2129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2" name="Shape 442"/>
            <p:cNvSpPr/>
            <p:nvPr/>
          </p:nvSpPr>
          <p:spPr>
            <a:xfrm flipV="1">
              <a:off x="33098" y="682507"/>
              <a:ext cx="2100520" cy="401624"/>
            </a:xfrm>
            <a:prstGeom prst="line">
              <a:avLst/>
            </a:prstGeom>
            <a:noFill/>
            <a:ln w="25400" cap="flat">
              <a:solidFill>
                <a:srgbClr val="FFFDD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46" name="Group 446"/>
          <p:cNvGrpSpPr/>
          <p:nvPr/>
        </p:nvGrpSpPr>
        <p:grpSpPr>
          <a:xfrm>
            <a:off x="6698850" y="2952750"/>
            <a:ext cx="2305451" cy="1968500"/>
            <a:chOff x="0" y="0"/>
            <a:chExt cx="2305450" cy="1968500"/>
          </a:xfrm>
        </p:grpSpPr>
        <p:pic>
          <p:nvPicPr>
            <p:cNvPr id="444" name="MajCn_72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7426" t="13732" r="9375" b="2934"/>
            <a:stretch>
              <a:fillRect/>
            </a:stretch>
          </p:blipFill>
          <p:spPr>
            <a:xfrm>
              <a:off x="0" y="0"/>
              <a:ext cx="2305451" cy="1968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5" name="Shape 445"/>
            <p:cNvSpPr/>
            <p:nvPr/>
          </p:nvSpPr>
          <p:spPr>
            <a:xfrm>
              <a:off x="116701" y="1023353"/>
              <a:ext cx="2119790" cy="423959"/>
            </a:xfrm>
            <a:prstGeom prst="line">
              <a:avLst/>
            </a:prstGeom>
            <a:noFill/>
            <a:ln w="25400" cap="flat">
              <a:solidFill>
                <a:srgbClr val="FFFDD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49" name="Group 449"/>
          <p:cNvGrpSpPr/>
          <p:nvPr/>
        </p:nvGrpSpPr>
        <p:grpSpPr>
          <a:xfrm>
            <a:off x="5054600" y="4695333"/>
            <a:ext cx="2247912" cy="2266721"/>
            <a:chOff x="0" y="0"/>
            <a:chExt cx="2247911" cy="2266719"/>
          </a:xfrm>
        </p:grpSpPr>
        <p:pic>
          <p:nvPicPr>
            <p:cNvPr id="447" name="IMG_1007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419" t="8241" r="15429" b="1474"/>
            <a:stretch>
              <a:fillRect/>
            </a:stretch>
          </p:blipFill>
          <p:spPr>
            <a:xfrm>
              <a:off x="0" y="0"/>
              <a:ext cx="2247912" cy="22667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8" name="Shape 448"/>
            <p:cNvSpPr/>
            <p:nvPr/>
          </p:nvSpPr>
          <p:spPr>
            <a:xfrm flipV="1">
              <a:off x="10290" y="462666"/>
              <a:ext cx="2201784" cy="1106939"/>
            </a:xfrm>
            <a:prstGeom prst="line">
              <a:avLst/>
            </a:prstGeom>
            <a:noFill/>
            <a:ln w="25400" cap="flat">
              <a:solidFill>
                <a:srgbClr val="FFFDD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/>
          </p:cNvSpPr>
          <p:nvPr>
            <p:ph type="body" idx="1"/>
          </p:nvPr>
        </p:nvSpPr>
        <p:spPr>
          <a:xfrm>
            <a:off x="1320800" y="1854200"/>
            <a:ext cx="6705600" cy="4648200"/>
          </a:xfrm>
          <a:prstGeom prst="rect">
            <a:avLst/>
          </a:prstGeom>
        </p:spPr>
        <p:txBody>
          <a:bodyPr/>
          <a:lstStyle/>
          <a:p>
            <a:pPr marL="762000" indent="-508000"/>
            <a:r>
              <a:rPr sz="3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4 </a:t>
            </a:r>
            <a:r>
              <a:rPr sz="3200"/>
              <a:t>- Greatest amount of retention </a:t>
            </a:r>
          </a:p>
          <a:p>
            <a:pPr lvl="1"/>
            <a:r>
              <a:t>(e.g. Cl. III, mod 1)</a:t>
            </a:r>
          </a:p>
          <a:p>
            <a:pPr lvl="1"/>
            <a:r>
              <a:t>Clasps can be omitted, if supplemental retention is substituted</a:t>
            </a:r>
          </a:p>
          <a:p>
            <a:pPr marL="762000" indent="-508000"/>
            <a:r>
              <a:rPr sz="3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3</a:t>
            </a:r>
            <a:r>
              <a:rPr sz="3200"/>
              <a:t> - Less retentive, (Class II)</a:t>
            </a:r>
          </a:p>
          <a:p>
            <a:pPr marL="762000" indent="-508000"/>
            <a:r>
              <a:rPr sz="3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2</a:t>
            </a:r>
            <a:r>
              <a:rPr sz="3200"/>
              <a:t> - Absolute minimum (Class I)</a:t>
            </a:r>
          </a:p>
        </p:txBody>
      </p:sp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xfrm>
            <a:off x="990600" y="7239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BCFCAA"/>
                </a:solidFill>
              </a:defRPr>
            </a:lvl1pPr>
          </a:lstStyle>
          <a:p>
            <a:r>
              <a:t>Number of Direct Retainers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body" idx="1"/>
          </p:nvPr>
        </p:nvSpPr>
        <p:spPr>
          <a:xfrm>
            <a:off x="1143000" y="2209800"/>
            <a:ext cx="6858000" cy="4648200"/>
          </a:xfrm>
          <a:prstGeom prst="rect">
            <a:avLst/>
          </a:prstGeom>
        </p:spPr>
        <p:txBody>
          <a:bodyPr/>
          <a:lstStyle/>
          <a:p>
            <a:r>
              <a:t>Find some other factor to substitute for missing retention</a:t>
            </a:r>
          </a:p>
          <a:p>
            <a:pPr lvl="1"/>
            <a:r>
              <a:t>Long guideplanes</a:t>
            </a:r>
          </a:p>
          <a:p>
            <a:pPr lvl="1"/>
            <a:r>
              <a:t>Many guideplanes</a:t>
            </a:r>
          </a:p>
          <a:p>
            <a:pPr lvl="1"/>
            <a:r>
              <a:t>More soft tissue coverage</a:t>
            </a:r>
          </a:p>
          <a:p>
            <a:pPr lvl="1"/>
            <a:r>
              <a:t>Use soft tissue undercuts</a:t>
            </a:r>
          </a:p>
        </p:txBody>
      </p:sp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889000" y="9779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If Omit a Direct Retainer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>
                <a:solidFill>
                  <a:srgbClr val="E6FDD4"/>
                </a:solidFill>
              </a:defRPr>
            </a:lvl1pPr>
          </a:lstStyle>
          <a:p>
            <a:r>
              <a:t>The Tilted Posterior Abutment</a:t>
            </a:r>
          </a:p>
        </p:txBody>
      </p:sp>
      <p:sp>
        <p:nvSpPr>
          <p:cNvPr id="458" name="Shape 458"/>
          <p:cNvSpPr>
            <a:spLocks noGrp="1"/>
          </p:cNvSpPr>
          <p:nvPr>
            <p:ph type="body" sz="half" idx="1"/>
          </p:nvPr>
        </p:nvSpPr>
        <p:spPr>
          <a:xfrm>
            <a:off x="279400" y="1930400"/>
            <a:ext cx="5715000" cy="4025900"/>
          </a:xfrm>
          <a:prstGeom prst="rect">
            <a:avLst/>
          </a:prstGeom>
        </p:spPr>
        <p:txBody>
          <a:bodyPr/>
          <a:lstStyle/>
          <a:p>
            <a:r>
              <a:t>If </a:t>
            </a:r>
            <a:r>
              <a:rPr>
                <a:solidFill>
                  <a:srgbClr val="FF703D"/>
                </a:solidFill>
              </a:rPr>
              <a:t>severe</a:t>
            </a:r>
            <a:r>
              <a:t> - possible extraction, orthodontic uprighting </a:t>
            </a:r>
          </a:p>
          <a:p>
            <a:r>
              <a:t>If </a:t>
            </a:r>
            <a:r>
              <a:rPr>
                <a:solidFill>
                  <a:srgbClr val="85FB91"/>
                </a:solidFill>
              </a:rPr>
              <a:t>moderate</a:t>
            </a:r>
            <a:r>
              <a:t> - heavy guide planes</a:t>
            </a:r>
          </a:p>
          <a:p>
            <a:pPr marL="1009650" lvl="1" indent="-412750">
              <a:defRPr sz="2600"/>
            </a:pPr>
            <a:r>
              <a:t>prevent food impaction, hygiene problems</a:t>
            </a:r>
          </a:p>
          <a:p>
            <a:pPr marL="1009650" lvl="1" indent="-412750">
              <a:defRPr sz="2600"/>
            </a:pPr>
            <a:r>
              <a:t>so clasp arms can be placed lower</a:t>
            </a:r>
          </a:p>
          <a:p>
            <a:pPr marL="1304925" lvl="2" indent="-365125">
              <a:defRPr sz="2300">
                <a:solidFill>
                  <a:srgbClr val="FFF7A3"/>
                </a:solidFill>
              </a:defRPr>
            </a:pPr>
            <a:r>
              <a:t>comfort</a:t>
            </a:r>
          </a:p>
          <a:p>
            <a:pPr marL="1304925" lvl="2" indent="-365125">
              <a:defRPr sz="2300">
                <a:solidFill>
                  <a:srgbClr val="FFF7A3"/>
                </a:solidFill>
              </a:defRPr>
            </a:pPr>
            <a:r>
              <a:t>prevent occlusal interference </a:t>
            </a:r>
          </a:p>
        </p:txBody>
      </p:sp>
      <p:pic>
        <p:nvPicPr>
          <p:cNvPr id="459" name="Survey_32.jpg"/>
          <p:cNvPicPr>
            <a:picLocks noChangeAspect="1"/>
          </p:cNvPicPr>
          <p:nvPr/>
        </p:nvPicPr>
        <p:blipFill>
          <a:blip r:embed="rId2">
            <a:extLst/>
          </a:blip>
          <a:srcRect l="740" r="15802"/>
          <a:stretch>
            <a:fillRect/>
          </a:stretch>
        </p:blipFill>
        <p:spPr>
          <a:xfrm>
            <a:off x="6350000" y="1955800"/>
            <a:ext cx="2146300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Survey_33.jpg"/>
          <p:cNvPicPr>
            <a:picLocks noChangeAspect="1"/>
          </p:cNvPicPr>
          <p:nvPr/>
        </p:nvPicPr>
        <p:blipFill>
          <a:blip r:embed="rId3">
            <a:extLst/>
          </a:blip>
          <a:srcRect l="19133" t="6859" r="19855" b="20036"/>
          <a:stretch>
            <a:fillRect/>
          </a:stretch>
        </p:blipFill>
        <p:spPr>
          <a:xfrm flipH="1">
            <a:off x="6350000" y="4013200"/>
            <a:ext cx="2146300" cy="171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647700" y="469900"/>
            <a:ext cx="7835900" cy="1727200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No Treatment Prior to </a:t>
            </a:r>
          </a:p>
          <a:p>
            <a:pPr>
              <a:defRPr sz="4800"/>
            </a:pPr>
            <a:r>
              <a:t>RPD Design Approval!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152400" tIns="152400" rIns="152400" bIns="152400"/>
          <a:lstStyle/>
          <a:p>
            <a:pPr marL="965199" indent="-317500">
              <a:defRPr>
                <a:solidFill>
                  <a:srgbClr val="FF3736"/>
                </a:solidFill>
              </a:defRPr>
            </a:pPr>
            <a:r>
              <a:t>Emergency Treatment Only</a:t>
            </a:r>
          </a:p>
          <a:p>
            <a:pPr marL="965199" indent="-317500"/>
            <a:r>
              <a:t>RPD design part of Treatment Planning</a:t>
            </a:r>
          </a:p>
          <a:p>
            <a:pPr marL="1448816" lvl="4" indent="-317500"/>
            <a:r>
              <a:t>Draw design RPD on surveyed cast </a:t>
            </a:r>
            <a:r>
              <a:rPr>
                <a:solidFill>
                  <a:srgbClr val="38F92B"/>
                </a:solidFill>
              </a:rPr>
              <a:t>FIRST</a:t>
            </a:r>
          </a:p>
          <a:p>
            <a:pPr marL="1905000" lvl="6" indent="-317500">
              <a:spcBef>
                <a:spcPts val="900"/>
              </a:spcBef>
              <a:defRPr sz="2600">
                <a:solidFill>
                  <a:srgbClr val="A8FCC3"/>
                </a:solidFill>
              </a:defRPr>
            </a:pPr>
            <a:r>
              <a:t>Can affect restorations</a:t>
            </a:r>
          </a:p>
          <a:p>
            <a:pPr marL="1905000" lvl="6" indent="-317500">
              <a:spcBef>
                <a:spcPts val="900"/>
              </a:spcBef>
              <a:defRPr sz="2600">
                <a:solidFill>
                  <a:srgbClr val="AEFCCC"/>
                </a:solidFill>
              </a:defRPr>
            </a:pPr>
            <a:r>
              <a:t>Can affect Crown/Preparatio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/>
          </p:cNvSpPr>
          <p:nvPr>
            <p:ph type="body" idx="1"/>
          </p:nvPr>
        </p:nvSpPr>
        <p:spPr>
          <a:xfrm>
            <a:off x="1536700" y="1447800"/>
            <a:ext cx="6477000" cy="4343400"/>
          </a:xfrm>
          <a:prstGeom prst="rect">
            <a:avLst/>
          </a:prstGeom>
        </p:spPr>
        <p:txBody>
          <a:bodyPr/>
          <a:lstStyle/>
          <a:p>
            <a:r>
              <a:t>Assess tori, height of floor of mouth, frenal attachments, which may affect major connector choice</a:t>
            </a:r>
          </a:p>
        </p:txBody>
      </p:sp>
      <p:sp>
        <p:nvSpPr>
          <p:cNvPr id="463" name="Shape 463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Major Connectors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/>
          </p:cNvSpPr>
          <p:nvPr>
            <p:ph type="body" sz="half" idx="1"/>
          </p:nvPr>
        </p:nvSpPr>
        <p:spPr>
          <a:xfrm>
            <a:off x="304800" y="2247900"/>
            <a:ext cx="5016500" cy="40259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FBAF"/>
                </a:solidFill>
              </a:rPr>
              <a:t>Maxilla</a:t>
            </a:r>
          </a:p>
          <a:p>
            <a:pPr lvl="1"/>
            <a:r>
              <a:t>Tooth borne: </a:t>
            </a: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Palatal Strap</a:t>
            </a:r>
          </a:p>
          <a:p>
            <a:pPr lvl="1"/>
            <a:r>
              <a:t>Distal Extension</a:t>
            </a:r>
          </a:p>
          <a:p>
            <a:pPr lvl="2">
              <a:defRPr>
                <a:solidFill>
                  <a:srgbClr val="FFF95A"/>
                </a:solidFill>
              </a:defRPr>
            </a:pPr>
            <a:r>
              <a:t>A-P Strap</a:t>
            </a:r>
          </a:p>
          <a:p>
            <a:pPr lvl="2"/>
            <a:r>
              <a:rPr>
                <a:solidFill>
                  <a:srgbClr val="FF8E62"/>
                </a:solidFill>
              </a:rPr>
              <a:t>Full palatal plate</a:t>
            </a:r>
            <a:r>
              <a:t> if extensive, or need extra stability or retention</a:t>
            </a:r>
          </a:p>
        </p:txBody>
      </p:sp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xfrm>
            <a:off x="889000" y="6350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Major Connectors</a:t>
            </a:r>
          </a:p>
        </p:txBody>
      </p:sp>
      <p:pic>
        <p:nvPicPr>
          <p:cNvPr id="467" name="MajCn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4800" y="2208510"/>
            <a:ext cx="1981200" cy="1485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MajCn_117.jpg"/>
          <p:cNvPicPr>
            <a:picLocks noChangeAspect="1"/>
          </p:cNvPicPr>
          <p:nvPr/>
        </p:nvPicPr>
        <p:blipFill>
          <a:blip r:embed="rId3">
            <a:extLst/>
          </a:blip>
          <a:srcRect l="18733" t="20755" r="23109" b="20476"/>
          <a:stretch>
            <a:fillRect/>
          </a:stretch>
        </p:blipFill>
        <p:spPr>
          <a:xfrm>
            <a:off x="6055743" y="3481828"/>
            <a:ext cx="2082801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Christo_15_2.jpg"/>
          <p:cNvPicPr>
            <a:picLocks noChangeAspect="1"/>
          </p:cNvPicPr>
          <p:nvPr/>
        </p:nvPicPr>
        <p:blipFill>
          <a:blip r:embed="rId4">
            <a:extLst/>
          </a:blip>
          <a:srcRect l="3294" r="13031" b="381"/>
          <a:stretch>
            <a:fillRect/>
          </a:stretch>
        </p:blipFill>
        <p:spPr>
          <a:xfrm>
            <a:off x="6705600" y="4984501"/>
            <a:ext cx="2082800" cy="159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Point to Hamular Notch</a:t>
            </a:r>
          </a:p>
        </p:txBody>
      </p:sp>
      <p:sp>
        <p:nvSpPr>
          <p:cNvPr id="472" name="Shape 472"/>
          <p:cNvSpPr>
            <a:spLocks noGrp="1"/>
          </p:cNvSpPr>
          <p:nvPr>
            <p:ph type="body" sz="half" idx="1"/>
          </p:nvPr>
        </p:nvSpPr>
        <p:spPr>
          <a:xfrm>
            <a:off x="850900" y="1651000"/>
            <a:ext cx="6540500" cy="2463800"/>
          </a:xfrm>
          <a:prstGeom prst="rect">
            <a:avLst/>
          </a:prstGeom>
        </p:spPr>
        <p:txBody>
          <a:bodyPr/>
          <a:lstStyle/>
          <a:p>
            <a:pPr marL="1158875" indent="-841375">
              <a:defRPr sz="2500"/>
            </a:pPr>
            <a:r>
              <a:t>Only on a side where butting with acrylic </a:t>
            </a:r>
          </a:p>
          <a:p>
            <a:pPr marL="1158875" indent="-841375">
              <a:defRPr sz="2500"/>
            </a:pPr>
            <a:r>
              <a:t>Where denture base terminating in hamular notch</a:t>
            </a:r>
          </a:p>
          <a:p>
            <a:pPr marL="1158875" indent="-841375">
              <a:defRPr sz="2500"/>
            </a:pPr>
            <a:r>
              <a:t>i.e. distal extension side ONLY!</a:t>
            </a:r>
          </a:p>
        </p:txBody>
      </p:sp>
      <p:pic>
        <p:nvPicPr>
          <p:cNvPr id="473" name="DSC00498-filtered.jpg"/>
          <p:cNvPicPr>
            <a:picLocks noChangeAspect="1"/>
          </p:cNvPicPr>
          <p:nvPr/>
        </p:nvPicPr>
        <p:blipFill>
          <a:blip r:embed="rId2">
            <a:extLst/>
          </a:blip>
          <a:srcRect l="16787" t="69372" r="17714" b="5278"/>
          <a:stretch>
            <a:fillRect/>
          </a:stretch>
        </p:blipFill>
        <p:spPr>
          <a:xfrm>
            <a:off x="1525677" y="4381588"/>
            <a:ext cx="6346806" cy="1841501"/>
          </a:xfrm>
          <a:prstGeom prst="rect">
            <a:avLst/>
          </a:prstGeom>
          <a:ln w="12700">
            <a:miter lim="400000"/>
          </a:ln>
          <a:effectLst>
            <a:outerShdw blurRad="127000" dist="1524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474" name="Shape 474"/>
          <p:cNvSpPr/>
          <p:nvPr/>
        </p:nvSpPr>
        <p:spPr>
          <a:xfrm flipV="1">
            <a:off x="2273300" y="5347649"/>
            <a:ext cx="944926" cy="774744"/>
          </a:xfrm>
          <a:prstGeom prst="line">
            <a:avLst/>
          </a:prstGeom>
          <a:ln w="88900">
            <a:solidFill>
              <a:srgbClr val="FF2B2E"/>
            </a:solidFill>
            <a:miter lim="400000"/>
            <a:tailEnd type="triangle"/>
          </a:ln>
          <a:effectLst>
            <a:outerShdw blurRad="63500" dist="76200" dir="2700000" rotWithShape="0">
              <a:srgbClr val="000000">
                <a:alpha val="94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1604198" y="5831780"/>
            <a:ext cx="5881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06400">
              <a:defRPr sz="2800">
                <a:solidFill>
                  <a:srgbClr val="FFFFFF"/>
                </a:solidFill>
                <a:effectLst>
                  <a:outerShdw blurRad="63500" dist="76200" dir="2700000" rotWithShape="0">
                    <a:srgbClr val="000000">
                      <a:alpha val="94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No</a:t>
            </a:r>
          </a:p>
        </p:txBody>
      </p:sp>
      <p:sp>
        <p:nvSpPr>
          <p:cNvPr id="476" name="Shape 476"/>
          <p:cNvSpPr/>
          <p:nvPr/>
        </p:nvSpPr>
        <p:spPr>
          <a:xfrm flipH="1" flipV="1">
            <a:off x="6291920" y="5424733"/>
            <a:ext cx="279934" cy="487316"/>
          </a:xfrm>
          <a:prstGeom prst="line">
            <a:avLst/>
          </a:prstGeom>
          <a:ln w="88900">
            <a:solidFill>
              <a:srgbClr val="30FA50"/>
            </a:solidFill>
            <a:miter lim="400000"/>
            <a:tailEnd type="triangle"/>
          </a:ln>
          <a:effectLst>
            <a:outerShdw blurRad="63500" dist="76200" dir="8280000" rotWithShape="0">
              <a:srgbClr val="000000">
                <a:alpha val="94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6586770" y="5831780"/>
            <a:ext cx="59005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06400">
              <a:defRPr sz="2800">
                <a:solidFill>
                  <a:srgbClr val="FFFFFF"/>
                </a:solidFill>
                <a:effectLst>
                  <a:outerShdw blurRad="63500" dist="76200" dir="2700000" rotWithShape="0">
                    <a:srgbClr val="000000">
                      <a:alpha val="94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Yes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body" idx="1"/>
          </p:nvPr>
        </p:nvSpPr>
        <p:spPr>
          <a:xfrm>
            <a:off x="685800" y="876300"/>
            <a:ext cx="7239000" cy="3771900"/>
          </a:xfrm>
          <a:prstGeom prst="rect">
            <a:avLst/>
          </a:prstGeom>
        </p:spPr>
        <p:txBody>
          <a:bodyPr/>
          <a:lstStyle/>
          <a:p>
            <a:r>
              <a:t>Posterior extensions of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distal extension</a:t>
            </a:r>
            <a:r>
              <a:t> framework should point to hamular notches</a:t>
            </a:r>
          </a:p>
        </p:txBody>
      </p:sp>
      <p:grpSp>
        <p:nvGrpSpPr>
          <p:cNvPr id="483" name="Group 483"/>
          <p:cNvGrpSpPr/>
          <p:nvPr/>
        </p:nvGrpSpPr>
        <p:grpSpPr>
          <a:xfrm>
            <a:off x="5181600" y="3581400"/>
            <a:ext cx="3124200" cy="2914558"/>
            <a:chOff x="0" y="0"/>
            <a:chExt cx="3124200" cy="2914557"/>
          </a:xfrm>
        </p:grpSpPr>
        <p:pic>
          <p:nvPicPr>
            <p:cNvPr id="480" name="image-filtered.jpg"/>
            <p:cNvPicPr>
              <a:picLocks/>
            </p:cNvPicPr>
            <p:nvPr/>
          </p:nvPicPr>
          <p:blipFill>
            <a:blip r:embed="rId2">
              <a:extLst/>
            </a:blip>
            <a:srcRect l="7775" t="5558" r="24827"/>
            <a:stretch>
              <a:fillRect/>
            </a:stretch>
          </p:blipFill>
          <p:spPr>
            <a:xfrm>
              <a:off x="0" y="0"/>
              <a:ext cx="3124200" cy="291455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dist="1016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481" name="Shape 481"/>
            <p:cNvSpPr/>
            <p:nvPr/>
          </p:nvSpPr>
          <p:spPr>
            <a:xfrm flipH="1">
              <a:off x="838200" y="2133600"/>
              <a:ext cx="228600" cy="38100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 flipH="1">
              <a:off x="685800" y="2133600"/>
              <a:ext cx="1676400" cy="609600"/>
            </a:xfrm>
            <a:prstGeom prst="line">
              <a:avLst/>
            </a:prstGeom>
            <a:noFill/>
            <a:ln w="25400" cap="flat">
              <a:solidFill>
                <a:srgbClr val="FFFB00"/>
              </a:solidFill>
              <a:prstDash val="dash"/>
              <a:round/>
            </a:ln>
            <a:effectLst>
              <a:outerShdw blurRad="63500" dist="381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84" name="Shape 484"/>
          <p:cNvSpPr>
            <a:spLocks noGrp="1"/>
          </p:cNvSpPr>
          <p:nvPr>
            <p:ph type="title"/>
          </p:nvPr>
        </p:nvSpPr>
        <p:spPr>
          <a:xfrm>
            <a:off x="520700" y="495300"/>
            <a:ext cx="7772400" cy="1866900"/>
          </a:xfrm>
          <a:prstGeom prst="rect">
            <a:avLst/>
          </a:prstGeom>
        </p:spPr>
        <p:txBody>
          <a:bodyPr/>
          <a:lstStyle>
            <a:lvl1pPr>
              <a:defRPr sz="5300">
                <a:solidFill>
                  <a:srgbClr val="BCFCAA"/>
                </a:solidFill>
              </a:defRPr>
            </a:lvl1pPr>
          </a:lstStyle>
          <a:p>
            <a:r>
              <a:t>Maxillary Major Connectors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C5FCB5"/>
                </a:solidFill>
              </a:rPr>
              <a:t>Mandible</a:t>
            </a:r>
          </a:p>
          <a:p>
            <a:pPr marL="783590" lvl="1" indent="-285750">
              <a:buClr>
                <a:srgbClr val="FFFB00"/>
              </a:buClr>
              <a:buSzPct val="100000"/>
              <a:buFont typeface="Times New Roman"/>
              <a:buChar char="–"/>
            </a:pP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Lingual Bar</a:t>
            </a:r>
            <a:r>
              <a:t> if possible</a:t>
            </a:r>
          </a:p>
          <a:p>
            <a:pPr marL="783590" lvl="1" indent="-285750">
              <a:buClr>
                <a:srgbClr val="FFFB00"/>
              </a:buClr>
              <a:buSzPct val="100000"/>
              <a:buFont typeface="Times New Roman"/>
              <a:buChar char="–"/>
            </a:pPr>
            <a:r>
              <a:rPr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rPr>
              <a:t>Lingual Plate</a:t>
            </a:r>
            <a:r>
              <a:t> if:</a:t>
            </a:r>
          </a:p>
          <a:p>
            <a:pPr lvl="2"/>
            <a:r>
              <a:t>High frenum, floor of mouth</a:t>
            </a:r>
          </a:p>
          <a:p>
            <a:pPr lvl="2"/>
            <a:r>
              <a:t>Want to stabilize teeth</a:t>
            </a:r>
          </a:p>
          <a:p>
            <a:pPr lvl="2"/>
            <a:r>
              <a:t>May need to add teeth to partial</a:t>
            </a:r>
          </a:p>
          <a:p>
            <a:pPr lvl="2"/>
            <a:r>
              <a:t>Want to avoid torus</a:t>
            </a:r>
          </a:p>
        </p:txBody>
      </p:sp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Major Connectors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Extended to :</a:t>
            </a:r>
          </a:p>
          <a:p>
            <a:pPr lvl="1"/>
            <a:r>
              <a:t>Retromolar pads</a:t>
            </a:r>
          </a:p>
          <a:p>
            <a:pPr lvl="1"/>
            <a:r>
              <a:t>Hamular Notches</a:t>
            </a:r>
          </a:p>
        </p:txBody>
      </p:sp>
      <p:sp>
        <p:nvSpPr>
          <p:cNvPr id="490" name="Shape 490"/>
          <p:cNvSpPr>
            <a:spLocks noGrp="1"/>
          </p:cNvSpPr>
          <p:nvPr>
            <p:ph type="title"/>
          </p:nvPr>
        </p:nvSpPr>
        <p:spPr>
          <a:xfrm>
            <a:off x="889000" y="10160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Distal Extension Bases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647700" y="774700"/>
            <a:ext cx="7835900" cy="172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FCAC"/>
                </a:solidFill>
              </a:defRPr>
            </a:lvl1pPr>
          </a:lstStyle>
          <a:p>
            <a:r>
              <a:t>Mand. Major Connector</a:t>
            </a:r>
          </a:p>
        </p:txBody>
      </p:sp>
      <p:sp>
        <p:nvSpPr>
          <p:cNvPr id="493" name="Shape 493"/>
          <p:cNvSpPr>
            <a:spLocks noGrp="1"/>
          </p:cNvSpPr>
          <p:nvPr>
            <p:ph type="body" sz="half" idx="1"/>
          </p:nvPr>
        </p:nvSpPr>
        <p:spPr>
          <a:xfrm>
            <a:off x="520700" y="2590800"/>
            <a:ext cx="7835900" cy="2476500"/>
          </a:xfrm>
          <a:prstGeom prst="rect">
            <a:avLst/>
          </a:prstGeom>
        </p:spPr>
        <p:txBody>
          <a:bodyPr/>
          <a:lstStyle/>
          <a:p>
            <a:pPr marL="1363784" indent="-1046284">
              <a:spcBef>
                <a:spcPts val="800"/>
              </a:spcBef>
              <a:defRPr sz="3400"/>
            </a:pPr>
            <a:r>
              <a:rPr>
                <a:solidFill>
                  <a:srgbClr val="B4FB99"/>
                </a:solidFill>
              </a:rPr>
              <a:t>ALWAYS</a:t>
            </a:r>
            <a:r>
              <a:t> measure distance for inferior border from FGM</a:t>
            </a:r>
          </a:p>
        </p:txBody>
      </p:sp>
      <p:pic>
        <p:nvPicPr>
          <p:cNvPr id="494" name="MajC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2800" y="4489450"/>
            <a:ext cx="2870201" cy="21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1" build="p" bldLvl="5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/>
          </p:cNvSpPr>
          <p:nvPr>
            <p:ph type="body" idx="1"/>
          </p:nvPr>
        </p:nvSpPr>
        <p:spPr>
          <a:xfrm>
            <a:off x="876300" y="850900"/>
            <a:ext cx="7391400" cy="4229100"/>
          </a:xfrm>
          <a:prstGeom prst="rect">
            <a:avLst/>
          </a:prstGeom>
        </p:spPr>
        <p:txBody>
          <a:bodyPr/>
          <a:lstStyle/>
          <a:p>
            <a:r>
              <a:t>Avoid abrupt changes of contour or bulky contours, particularly at junctions with the acrylic denture bases</a:t>
            </a:r>
          </a:p>
        </p:txBody>
      </p:sp>
      <p:grpSp>
        <p:nvGrpSpPr>
          <p:cNvPr id="500" name="Group 500"/>
          <p:cNvGrpSpPr/>
          <p:nvPr/>
        </p:nvGrpSpPr>
        <p:grpSpPr>
          <a:xfrm>
            <a:off x="4191000" y="3962400"/>
            <a:ext cx="3733800" cy="2641647"/>
            <a:chOff x="0" y="0"/>
            <a:chExt cx="3733800" cy="2641646"/>
          </a:xfrm>
        </p:grpSpPr>
        <p:pic>
          <p:nvPicPr>
            <p:cNvPr id="497" name="image-filtered.jpg"/>
            <p:cNvPicPr>
              <a:picLocks/>
            </p:cNvPicPr>
            <p:nvPr/>
          </p:nvPicPr>
          <p:blipFill>
            <a:blip r:embed="rId2">
              <a:extLst/>
            </a:blip>
            <a:srcRect l="7780" t="10343" r="7736"/>
            <a:stretch>
              <a:fillRect/>
            </a:stretch>
          </p:blipFill>
          <p:spPr>
            <a:xfrm>
              <a:off x="0" y="0"/>
              <a:ext cx="3733800" cy="264164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dist="1016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498" name="Shape 498"/>
            <p:cNvSpPr/>
            <p:nvPr/>
          </p:nvSpPr>
          <p:spPr>
            <a:xfrm flipH="1" flipV="1">
              <a:off x="1981200" y="1524000"/>
              <a:ext cx="228600" cy="152400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>
              <a:outerShdw blurRad="63500" dist="1016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 flipH="1">
              <a:off x="1371600" y="1295400"/>
              <a:ext cx="533400" cy="15240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dash"/>
              <a:round/>
            </a:ln>
            <a:effectLst>
              <a:outerShdw blurRad="63500" dist="1016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44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Major Connectors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1905000" y="4495800"/>
            <a:ext cx="5410200" cy="1752600"/>
          </a:xfrm>
          <a:prstGeom prst="rect">
            <a:avLst/>
          </a:prstGeom>
          <a:blipFill>
            <a:blip r:embed="rId2"/>
          </a:blip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04" name="Shape 504"/>
          <p:cNvSpPr>
            <a:spLocks noGrp="1"/>
          </p:cNvSpPr>
          <p:nvPr>
            <p:ph type="body" idx="1"/>
          </p:nvPr>
        </p:nvSpPr>
        <p:spPr>
          <a:xfrm>
            <a:off x="914400" y="863600"/>
            <a:ext cx="7366000" cy="4025900"/>
          </a:xfrm>
          <a:prstGeom prst="rect">
            <a:avLst/>
          </a:prstGeom>
        </p:spPr>
        <p:txBody>
          <a:bodyPr/>
          <a:lstStyle/>
          <a:p>
            <a:r>
              <a:t>Unless using plating, do not wrap cingulum rest minor connectors into embrasures</a:t>
            </a:r>
          </a:p>
        </p:txBody>
      </p:sp>
      <p:pic>
        <p:nvPicPr>
          <p:cNvPr id="505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2200" y="4724400"/>
            <a:ext cx="4471988" cy="1192213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2743200" y="5803900"/>
            <a:ext cx="1219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406400">
              <a:spcBef>
                <a:spcPts val="1200"/>
              </a:spcBef>
              <a:buClr>
                <a:srgbClr val="00A500"/>
              </a:buClr>
              <a:buFont typeface="Times"/>
              <a:defRPr sz="2000" b="1">
                <a:solidFill>
                  <a:srgbClr val="00A500"/>
                </a:solidFill>
                <a:uFill>
                  <a:solidFill>
                    <a:srgbClr val="00A5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Correct</a:t>
            </a:r>
          </a:p>
        </p:txBody>
      </p:sp>
      <p:sp>
        <p:nvSpPr>
          <p:cNvPr id="507" name="Shape 507"/>
          <p:cNvSpPr/>
          <p:nvPr/>
        </p:nvSpPr>
        <p:spPr>
          <a:xfrm>
            <a:off x="5410200" y="5803900"/>
            <a:ext cx="12192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406400">
              <a:spcBef>
                <a:spcPts val="1200"/>
              </a:spcBef>
              <a:buClr>
                <a:srgbClr val="FF2600"/>
              </a:buClr>
              <a:buFont typeface="Times"/>
              <a:defRPr sz="2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Incorrect</a:t>
            </a:r>
          </a:p>
        </p:txBody>
      </p:sp>
      <p:sp>
        <p:nvSpPr>
          <p:cNvPr id="508" name="Shape 508"/>
          <p:cNvSpPr>
            <a:spLocks noGrp="1"/>
          </p:cNvSpPr>
          <p:nvPr>
            <p:ph type="title"/>
          </p:nvPr>
        </p:nvSpPr>
        <p:spPr>
          <a:xfrm>
            <a:off x="889000" y="5842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Minor Connectors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Frenal Attachments</a:t>
            </a:r>
          </a:p>
          <a:p>
            <a:r>
              <a:t>Vestibular depth / undercuts</a:t>
            </a:r>
          </a:p>
          <a:p>
            <a:pPr lvl="1"/>
            <a:r>
              <a:t>Mark extent on cast</a:t>
            </a:r>
          </a:p>
          <a:p>
            <a:r>
              <a:t>Compressibility of attached mucosa</a:t>
            </a:r>
          </a:p>
        </p:txBody>
      </p:sp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xfrm>
            <a:off x="889000" y="8001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 sz="4600">
                <a:solidFill>
                  <a:srgbClr val="BCFCAA"/>
                </a:solidFill>
              </a:defRPr>
            </a:lvl1pPr>
          </a:lstStyle>
          <a:p>
            <a:r>
              <a:t>Consider Soft Tissue Variables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creen shot 2010-10-27 at 9.14.2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14300"/>
            <a:ext cx="7848600" cy="795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647700" y="139700"/>
            <a:ext cx="7848600" cy="6680200"/>
          </a:xfrm>
          <a:prstGeom prst="rect">
            <a:avLst/>
          </a:prstGeom>
          <a:solidFill>
            <a:srgbClr val="DCFBFF">
              <a:alpha val="36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Opposing occlusion (mark)</a:t>
            </a:r>
          </a:p>
          <a:p>
            <a:r>
              <a:t>Tori</a:t>
            </a:r>
          </a:p>
          <a:p>
            <a:r>
              <a:t>Access to embrasures</a:t>
            </a:r>
          </a:p>
          <a:p>
            <a:r>
              <a:t>Positions of undercuts</a:t>
            </a:r>
          </a:p>
          <a:p>
            <a:r>
              <a:t>Mobilities</a:t>
            </a:r>
          </a:p>
          <a:p>
            <a:r>
              <a:t>Restorations</a:t>
            </a:r>
          </a:p>
        </p:txBody>
      </p:sp>
      <p:sp>
        <p:nvSpPr>
          <p:cNvPr id="514" name="Shape 514"/>
          <p:cNvSpPr>
            <a:spLocks noGrp="1"/>
          </p:cNvSpPr>
          <p:nvPr>
            <p:ph type="title"/>
          </p:nvPr>
        </p:nvSpPr>
        <p:spPr>
          <a:xfrm>
            <a:off x="889000" y="4953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BCFCAA"/>
                </a:solidFill>
              </a:defRPr>
            </a:lvl1pPr>
          </a:lstStyle>
          <a:p>
            <a:r>
              <a:t>Consider Hard Tissue Variables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body" idx="1"/>
          </p:nvPr>
        </p:nvSpPr>
        <p:spPr>
          <a:xfrm>
            <a:off x="1663700" y="1549400"/>
            <a:ext cx="6502400" cy="4800600"/>
          </a:xfrm>
          <a:prstGeom prst="rect">
            <a:avLst/>
          </a:prstGeom>
        </p:spPr>
        <p:txBody>
          <a:bodyPr/>
          <a:lstStyle/>
          <a:p>
            <a:pPr marL="619125" indent="-365125">
              <a:defRPr sz="2300"/>
            </a:pPr>
            <a:r>
              <a:t>Identify primary abutment(s) (adjacent edentulous spaces)</a:t>
            </a:r>
          </a:p>
          <a:p>
            <a:pPr marL="619125" indent="-365125">
              <a:defRPr sz="2300"/>
            </a:pPr>
            <a:r>
              <a:t>Identify if abutment(s) needed for indirect retention in Cl I &amp; II cases (only if required)</a:t>
            </a:r>
          </a:p>
          <a:p>
            <a:pPr marL="619125" indent="-365125">
              <a:defRPr sz="2300"/>
            </a:pPr>
            <a:r>
              <a:t>Select a path of insertion</a:t>
            </a:r>
          </a:p>
          <a:p>
            <a:pPr marL="619125" indent="-365125">
              <a:defRPr sz="2300"/>
            </a:pPr>
            <a:r>
              <a:t>Determine rest position</a:t>
            </a:r>
          </a:p>
          <a:p>
            <a:pPr marL="619125" indent="-365125">
              <a:defRPr sz="2300"/>
            </a:pPr>
            <a:r>
              <a:t>Select direct retainers</a:t>
            </a:r>
          </a:p>
          <a:p>
            <a:pPr marL="619125" indent="-365125">
              <a:defRPr sz="2300"/>
            </a:pPr>
            <a:r>
              <a:t>Select major connector</a:t>
            </a:r>
          </a:p>
          <a:p>
            <a:pPr marL="619125" indent="-365125">
              <a:defRPr sz="2300"/>
            </a:pPr>
            <a:r>
              <a:t>Select minor connectors</a:t>
            </a:r>
          </a:p>
        </p:txBody>
      </p:sp>
      <p:sp>
        <p:nvSpPr>
          <p:cNvPr id="517" name="Shape 517"/>
          <p:cNvSpPr>
            <a:spLocks noGrp="1"/>
          </p:cNvSpPr>
          <p:nvPr>
            <p:ph type="title"/>
          </p:nvPr>
        </p:nvSpPr>
        <p:spPr>
          <a:xfrm>
            <a:off x="685800" y="165100"/>
            <a:ext cx="7772400" cy="1397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Design Sequence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/>
          </p:cNvSpPr>
          <p:nvPr>
            <p:ph type="body" idx="1"/>
          </p:nvPr>
        </p:nvSpPr>
        <p:spPr>
          <a:xfrm>
            <a:off x="2387600" y="1625600"/>
            <a:ext cx="5410200" cy="4648200"/>
          </a:xfrm>
          <a:prstGeom prst="rect">
            <a:avLst/>
          </a:prstGeom>
        </p:spPr>
        <p:txBody>
          <a:bodyPr/>
          <a:lstStyle/>
          <a:p>
            <a:pPr marL="762000" indent="-508000">
              <a:lnSpc>
                <a:spcPct val="9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Red</a:t>
            </a:r>
            <a:r>
              <a:rPr sz="3200"/>
              <a:t> </a:t>
            </a:r>
          </a:p>
          <a:p>
            <a:pPr marL="783590" lvl="1" indent="-285750">
              <a:lnSpc>
                <a:spcPct val="90000"/>
              </a:lnSpc>
              <a:buClr>
                <a:srgbClr val="FFD479"/>
              </a:buClr>
              <a:buSzPct val="100000"/>
              <a:buFont typeface="Times New Roman"/>
              <a:buChar char="–"/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Retentive undercut</a:t>
            </a:r>
          </a:p>
          <a:p>
            <a:pPr marL="783590" lvl="1" indent="-285750">
              <a:lnSpc>
                <a:spcPct val="90000"/>
              </a:lnSpc>
              <a:buClr>
                <a:srgbClr val="FFD479"/>
              </a:buClr>
              <a:buSzPct val="100000"/>
              <a:buFont typeface="Times New Roman"/>
              <a:buChar char="–"/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Wrought wire arms</a:t>
            </a:r>
          </a:p>
          <a:p>
            <a:pPr marL="762000" indent="-508000">
              <a:lnSpc>
                <a:spcPct val="9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200">
                <a:solidFill>
                  <a:srgbClr val="4180FF"/>
                </a:solidFill>
                <a:uFill>
                  <a:solidFill>
                    <a:srgbClr val="4180FF"/>
                  </a:solidFill>
                </a:uFill>
              </a:rPr>
              <a:t>Blue</a:t>
            </a:r>
            <a:r>
              <a:rPr sz="3200"/>
              <a:t> </a:t>
            </a:r>
          </a:p>
          <a:p>
            <a:pPr marL="783590" lvl="1" indent="-285750">
              <a:lnSpc>
                <a:spcPct val="90000"/>
              </a:lnSpc>
              <a:buClr>
                <a:srgbClr val="FFD479"/>
              </a:buClr>
              <a:buSzPct val="100000"/>
              <a:buFont typeface="Times New Roman"/>
              <a:buChar char="–"/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All other elements</a:t>
            </a:r>
          </a:p>
          <a:p>
            <a:pPr marL="783590" lvl="1" indent="-285750">
              <a:lnSpc>
                <a:spcPct val="90000"/>
              </a:lnSpc>
              <a:buClr>
                <a:srgbClr val="FFD479"/>
              </a:buClr>
              <a:buSzPct val="100000"/>
              <a:buFont typeface="Times New Roman"/>
              <a:buChar char="–"/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WW Retentive undercut</a:t>
            </a:r>
          </a:p>
        </p:txBody>
      </p:sp>
      <p:sp>
        <p:nvSpPr>
          <p:cNvPr id="520" name="Shape 520"/>
          <p:cNvSpPr>
            <a:spLocks noGrp="1"/>
          </p:cNvSpPr>
          <p:nvPr>
            <p:ph type="title"/>
          </p:nvPr>
        </p:nvSpPr>
        <p:spPr>
          <a:xfrm>
            <a:off x="889000" y="850900"/>
            <a:ext cx="7366000" cy="1714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Drawing the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/>
          </p:cNvSpPr>
          <p:nvPr>
            <p:ph type="body" sz="half" idx="1"/>
          </p:nvPr>
        </p:nvSpPr>
        <p:spPr>
          <a:xfrm>
            <a:off x="1473200" y="1079500"/>
            <a:ext cx="6477000" cy="3619500"/>
          </a:xfrm>
          <a:prstGeom prst="rect">
            <a:avLst/>
          </a:prstGeom>
        </p:spPr>
        <p:txBody>
          <a:bodyPr/>
          <a:lstStyle>
            <a:lvl1pPr marL="762000" indent="-508000">
              <a:defRPr sz="3200"/>
            </a:lvl1pPr>
          </a:lstStyle>
          <a:p>
            <a:r>
              <a:t>Absolute Accuracy</a:t>
            </a:r>
          </a:p>
          <a:p>
            <a:pPr lvl="1"/>
            <a:r>
              <a:t>Technician to place elements in proper position &amp; proportions</a:t>
            </a:r>
          </a:p>
        </p:txBody>
      </p:sp>
      <p:pic>
        <p:nvPicPr>
          <p:cNvPr id="523" name="image-filtered.jpg"/>
          <p:cNvPicPr>
            <a:picLocks/>
          </p:cNvPicPr>
          <p:nvPr/>
        </p:nvPicPr>
        <p:blipFill>
          <a:blip r:embed="rId2">
            <a:extLst/>
          </a:blip>
          <a:srcRect l="3337" t="5552" r="7651" b="22225"/>
          <a:stretch>
            <a:fillRect/>
          </a:stretch>
        </p:blipFill>
        <p:spPr>
          <a:xfrm>
            <a:off x="939800" y="4089400"/>
            <a:ext cx="4114800" cy="2228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-filtered.jpg"/>
          <p:cNvPicPr>
            <a:picLocks/>
          </p:cNvPicPr>
          <p:nvPr/>
        </p:nvPicPr>
        <p:blipFill>
          <a:blip r:embed="rId3">
            <a:extLst/>
          </a:blip>
          <a:srcRect l="19648" t="6674" r="11386" b="17678"/>
          <a:stretch>
            <a:fillRect/>
          </a:stretch>
        </p:blipFill>
        <p:spPr>
          <a:xfrm>
            <a:off x="5435600" y="4089400"/>
            <a:ext cx="3048000" cy="222885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44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Drawing the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image-filtered.jpg"/>
          <p:cNvPicPr>
            <a:picLocks/>
          </p:cNvPicPr>
          <p:nvPr/>
        </p:nvPicPr>
        <p:blipFill>
          <a:blip r:embed="rId2">
            <a:extLst/>
          </a:blip>
          <a:srcRect l="18840" t="19073" r="23081" b="13352"/>
          <a:stretch>
            <a:fillRect/>
          </a:stretch>
        </p:blipFill>
        <p:spPr>
          <a:xfrm>
            <a:off x="4724400" y="3505200"/>
            <a:ext cx="3733800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Shape 528"/>
          <p:cNvSpPr>
            <a:spLocks noGrp="1"/>
          </p:cNvSpPr>
          <p:nvPr>
            <p:ph type="body" sz="half" idx="1"/>
          </p:nvPr>
        </p:nvSpPr>
        <p:spPr>
          <a:xfrm>
            <a:off x="381000" y="1612900"/>
            <a:ext cx="4495800" cy="3619500"/>
          </a:xfrm>
          <a:prstGeom prst="rect">
            <a:avLst/>
          </a:prstGeom>
        </p:spPr>
        <p:txBody>
          <a:bodyPr/>
          <a:lstStyle/>
          <a:p>
            <a:pPr marL="762000" indent="-508000">
              <a:defRPr sz="3200"/>
            </a:pPr>
            <a:r>
              <a:t>Absolute Accuracy</a:t>
            </a:r>
          </a:p>
          <a:p>
            <a:pPr lvl="1"/>
            <a:r>
              <a:t>Single distinct lines</a:t>
            </a:r>
          </a:p>
          <a:p>
            <a:pPr lvl="1"/>
            <a:r>
              <a:t>No guessing involved</a:t>
            </a:r>
          </a:p>
        </p:txBody>
      </p:sp>
      <p:sp>
        <p:nvSpPr>
          <p:cNvPr id="529" name="Shape 529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2209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FCAA"/>
                </a:solidFill>
              </a:defRPr>
            </a:lvl1pPr>
          </a:lstStyle>
          <a:p>
            <a:r>
              <a:t>Drawing the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Improve?</a:t>
            </a:r>
          </a:p>
        </p:txBody>
      </p:sp>
      <p:sp>
        <p:nvSpPr>
          <p:cNvPr id="532" name="Shape 53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Just not neat enough</a:t>
            </a:r>
          </a:p>
          <a:p>
            <a:pPr>
              <a:defRPr sz="2400"/>
            </a:pPr>
            <a:r>
              <a:t>Tripod marks too close to each other, not clear</a:t>
            </a:r>
          </a:p>
        </p:txBody>
      </p:sp>
      <p:pic>
        <p:nvPicPr>
          <p:cNvPr id="533" name="DSC00271-filter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2717800"/>
            <a:ext cx="3873500" cy="276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1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Placeholder 534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469900"/>
            <a:ext cx="8420100" cy="4425950"/>
          </a:xfrm>
          <a:prstGeom prst="rect">
            <a:avLst/>
          </a:prstGeom>
        </p:spPr>
      </p:pic>
      <p:sp>
        <p:nvSpPr>
          <p:cNvPr id="536" name="Shape 5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Major Connector</a:t>
            </a:r>
          </a:p>
        </p:txBody>
      </p:sp>
      <p:sp>
        <p:nvSpPr>
          <p:cNvPr id="537" name="Shape 5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Keep away from FGM at posterior</a:t>
            </a:r>
          </a:p>
          <a:p>
            <a:r>
              <a:t>Do NOT plate unless necessary </a:t>
            </a:r>
          </a:p>
        </p:txBody>
      </p:sp>
      <p:sp>
        <p:nvSpPr>
          <p:cNvPr id="538" name="Shape 538"/>
          <p:cNvSpPr/>
          <p:nvPr/>
        </p:nvSpPr>
        <p:spPr>
          <a:xfrm>
            <a:off x="2286000" y="2667000"/>
            <a:ext cx="12192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459" y="3600"/>
                </a:lnTo>
                <a:lnTo>
                  <a:pt x="8682" y="9771"/>
                </a:lnTo>
                <a:lnTo>
                  <a:pt x="4024" y="18000"/>
                </a:lnTo>
                <a:lnTo>
                  <a:pt x="2329" y="21600"/>
                </a:lnTo>
                <a:lnTo>
                  <a:pt x="0" y="6171"/>
                </a:lnTo>
              </a:path>
            </a:pathLst>
          </a:custGeom>
          <a:ln w="50800">
            <a:solidFill>
              <a:srgbClr val="F2261B"/>
            </a:solidFill>
            <a:miter lim="400000"/>
          </a:ln>
          <a:effectLst>
            <a:outerShdw blurRad="1016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406400">
              <a:defRPr sz="24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pP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2166937" y="2012156"/>
            <a:ext cx="488157" cy="559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813"/>
                </a:moveTo>
                <a:lnTo>
                  <a:pt x="5795" y="15166"/>
                </a:lnTo>
                <a:lnTo>
                  <a:pt x="10537" y="21140"/>
                </a:lnTo>
                <a:lnTo>
                  <a:pt x="18439" y="21600"/>
                </a:lnTo>
                <a:lnTo>
                  <a:pt x="21600" y="17923"/>
                </a:lnTo>
                <a:lnTo>
                  <a:pt x="19493" y="10111"/>
                </a:lnTo>
                <a:lnTo>
                  <a:pt x="14751" y="3217"/>
                </a:lnTo>
                <a:lnTo>
                  <a:pt x="13698" y="0"/>
                </a:lnTo>
              </a:path>
            </a:pathLst>
          </a:custGeom>
          <a:ln w="50800">
            <a:solidFill>
              <a:srgbClr val="F2261B"/>
            </a:solidFill>
            <a:miter lim="400000"/>
          </a:ln>
          <a:effectLst>
            <a:outerShdw blurRad="1016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406400">
              <a:defRPr sz="24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1" animBg="1" advAuto="0"/>
      <p:bldP spid="538" grpId="2" animBg="1" advAuto="0"/>
      <p:bldP spid="539" grpId="3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Improve?</a:t>
            </a:r>
          </a:p>
        </p:txBody>
      </p:sp>
      <p:sp>
        <p:nvSpPr>
          <p:cNvPr id="542" name="Shape 54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326444" indent="-1008944">
              <a:defRPr sz="2600"/>
            </a:pPr>
            <a:r>
              <a:t>Too ‘Sketchy’</a:t>
            </a:r>
          </a:p>
          <a:p>
            <a:pPr marL="1326444" indent="-1008944">
              <a:defRPr sz="2600"/>
            </a:pPr>
            <a:r>
              <a:t>Major connector too close to FGM #3.4, 3.5</a:t>
            </a:r>
          </a:p>
        </p:txBody>
      </p:sp>
      <p:pic>
        <p:nvPicPr>
          <p:cNvPr id="543" name="DSC00269.jpg"/>
          <p:cNvPicPr>
            <a:picLocks noChangeAspect="1"/>
          </p:cNvPicPr>
          <p:nvPr/>
        </p:nvPicPr>
        <p:blipFill>
          <a:blip r:embed="rId2">
            <a:extLst/>
          </a:blip>
          <a:srcRect l="45804" t="22562" b="17610"/>
          <a:stretch>
            <a:fillRect/>
          </a:stretch>
        </p:blipFill>
        <p:spPr>
          <a:xfrm>
            <a:off x="584200" y="2407698"/>
            <a:ext cx="3937000" cy="3191216"/>
          </a:xfrm>
          <a:prstGeom prst="rect">
            <a:avLst/>
          </a:prstGeom>
          <a:ln w="12700">
            <a:miter lim="400000"/>
          </a:ln>
          <a:effectLst>
            <a:outerShdw blurRad="127000" dist="1524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fill="hold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fill="hold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fill="hold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 fill="hold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 decel="50000" fill="hold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 fill="hold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 decel="50000" fill="hold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 fill="hold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 decel="50000" fill="hold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 fill="hold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1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Picture Placeholder 544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622300"/>
            <a:ext cx="5029200" cy="2875363"/>
          </a:xfrm>
          <a:prstGeom prst="rect">
            <a:avLst/>
          </a:prstGeom>
        </p:spPr>
      </p:pic>
      <p:sp>
        <p:nvSpPr>
          <p:cNvPr id="546" name="Shape 546"/>
          <p:cNvSpPr>
            <a:spLocks noGrp="1"/>
          </p:cNvSpPr>
          <p:nvPr>
            <p:ph type="title"/>
          </p:nvPr>
        </p:nvSpPr>
        <p:spPr>
          <a:xfrm>
            <a:off x="1028700" y="3429000"/>
            <a:ext cx="8039100" cy="863600"/>
          </a:xfrm>
          <a:prstGeom prst="rect">
            <a:avLst/>
          </a:prstGeom>
        </p:spPr>
        <p:txBody>
          <a:bodyPr/>
          <a:lstStyle/>
          <a:p>
            <a:r>
              <a:t>Tripod Marks</a:t>
            </a:r>
          </a:p>
        </p:txBody>
      </p:sp>
      <p:sp>
        <p:nvSpPr>
          <p:cNvPr id="547" name="Shape 547"/>
          <p:cNvSpPr>
            <a:spLocks noGrp="1"/>
          </p:cNvSpPr>
          <p:nvPr>
            <p:ph type="body" sz="quarter" idx="1"/>
          </p:nvPr>
        </p:nvSpPr>
        <p:spPr>
          <a:xfrm>
            <a:off x="1028700" y="4381500"/>
            <a:ext cx="8039100" cy="1092200"/>
          </a:xfrm>
          <a:prstGeom prst="rect">
            <a:avLst/>
          </a:prstGeom>
        </p:spPr>
        <p:txBody>
          <a:bodyPr/>
          <a:lstStyle/>
          <a:p>
            <a:r>
              <a:t>Keep away from design lines</a:t>
            </a:r>
          </a:p>
          <a:p>
            <a:r>
              <a:t>Mark with carbon marker, circle in red</a:t>
            </a:r>
          </a:p>
        </p:txBody>
      </p:sp>
      <p:pic>
        <p:nvPicPr>
          <p:cNvPr id="548" name="DSC00489.jpg"/>
          <p:cNvPicPr>
            <a:picLocks noChangeAspect="1"/>
          </p:cNvPicPr>
          <p:nvPr/>
        </p:nvPicPr>
        <p:blipFill>
          <a:blip r:embed="rId3">
            <a:extLst/>
          </a:blip>
          <a:srcRect l="16750" t="51818" r="58546" b="18565"/>
          <a:stretch>
            <a:fillRect/>
          </a:stretch>
        </p:blipFill>
        <p:spPr>
          <a:xfrm>
            <a:off x="5966249" y="1968500"/>
            <a:ext cx="2760860" cy="2482454"/>
          </a:xfrm>
          <a:prstGeom prst="rect">
            <a:avLst/>
          </a:prstGeom>
          <a:ln w="12700">
            <a:miter lim="400000"/>
          </a:ln>
          <a:effectLst>
            <a:outerShdw blurRad="127000" dist="1524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1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Placeholder 54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469900"/>
            <a:ext cx="8420100" cy="4425950"/>
          </a:xfrm>
          <a:prstGeom prst="rect">
            <a:avLst/>
          </a:prstGeom>
        </p:spPr>
      </p:pic>
      <p:sp>
        <p:nvSpPr>
          <p:cNvPr id="551" name="Shape 5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No I-bars if Interferes with Soft Tissues</a:t>
            </a:r>
          </a:p>
        </p:txBody>
      </p:sp>
      <p:sp>
        <p:nvSpPr>
          <p:cNvPr id="552" name="Shape 5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Frenal attachments, Shallow Vestibule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xfrm>
            <a:off x="292100" y="2641600"/>
            <a:ext cx="3517900" cy="2933700"/>
          </a:xfrm>
          <a:prstGeom prst="rect">
            <a:avLst/>
          </a:prstGeom>
        </p:spPr>
        <p:txBody>
          <a:bodyPr/>
          <a:lstStyle/>
          <a:p>
            <a:r>
              <a:t>Minimal coverage soft &amp; hard tissues</a:t>
            </a:r>
          </a:p>
          <a:p>
            <a:r>
              <a:t>Avoid plating unless unavoidable</a:t>
            </a:r>
          </a:p>
        </p:txBody>
      </p:sp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685800" y="800100"/>
            <a:ext cx="7772400" cy="11049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BCFCAA"/>
                </a:solidFill>
              </a:defRPr>
            </a:lvl1pPr>
          </a:lstStyle>
          <a:p>
            <a:r>
              <a:t>Minimize Tissue Contact</a:t>
            </a:r>
          </a:p>
        </p:txBody>
      </p:sp>
      <p:pic>
        <p:nvPicPr>
          <p:cNvPr id="332" name="MajCn_25.jpg"/>
          <p:cNvPicPr>
            <a:picLocks noChangeAspect="1"/>
          </p:cNvPicPr>
          <p:nvPr/>
        </p:nvPicPr>
        <p:blipFill>
          <a:blip r:embed="rId2">
            <a:extLst/>
          </a:blip>
          <a:srcRect l="5040" t="20183" r="4925"/>
          <a:stretch>
            <a:fillRect/>
          </a:stretch>
        </p:blipFill>
        <p:spPr>
          <a:xfrm>
            <a:off x="4064000" y="1905000"/>
            <a:ext cx="3327400" cy="22098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333" name="MajCn_33.jpg"/>
          <p:cNvPicPr>
            <a:picLocks noChangeAspect="1"/>
          </p:cNvPicPr>
          <p:nvPr/>
        </p:nvPicPr>
        <p:blipFill>
          <a:blip r:embed="rId3">
            <a:extLst/>
          </a:blip>
          <a:srcRect l="20306" r="19853" b="39871"/>
          <a:stretch>
            <a:fillRect/>
          </a:stretch>
        </p:blipFill>
        <p:spPr>
          <a:xfrm>
            <a:off x="5278932" y="3962400"/>
            <a:ext cx="3153868" cy="23749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34" name="Shape 334"/>
          <p:cNvSpPr/>
          <p:nvPr/>
        </p:nvSpPr>
        <p:spPr>
          <a:xfrm>
            <a:off x="7845114" y="4184650"/>
            <a:ext cx="443540" cy="4953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300">
                <a:solidFill>
                  <a:srgbClr val="23F668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t>✔</a:t>
            </a:r>
          </a:p>
        </p:txBody>
      </p:sp>
      <p:sp>
        <p:nvSpPr>
          <p:cNvPr id="335" name="Shape 335"/>
          <p:cNvSpPr/>
          <p:nvPr/>
        </p:nvSpPr>
        <p:spPr>
          <a:xfrm>
            <a:off x="6972300" y="1955800"/>
            <a:ext cx="335372" cy="5715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406400">
              <a:defRPr sz="3400">
                <a:solidFill>
                  <a:srgbClr val="FF2F0C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Improve?</a:t>
            </a:r>
          </a:p>
        </p:txBody>
      </p:sp>
      <p:sp>
        <p:nvSpPr>
          <p:cNvPr id="555" name="Shape 555"/>
          <p:cNvSpPr>
            <a:spLocks noGrp="1"/>
          </p:cNvSpPr>
          <p:nvPr>
            <p:ph type="body" sz="half" idx="1"/>
          </p:nvPr>
        </p:nvSpPr>
        <p:spPr>
          <a:xfrm>
            <a:off x="4889500" y="1625600"/>
            <a:ext cx="3505200" cy="4279900"/>
          </a:xfrm>
          <a:prstGeom prst="rect">
            <a:avLst/>
          </a:prstGeom>
        </p:spPr>
        <p:txBody>
          <a:bodyPr/>
          <a:lstStyle>
            <a:lvl1pPr marL="1326444" indent="-1008944">
              <a:defRPr sz="2600"/>
            </a:lvl1pPr>
          </a:lstStyle>
          <a:p>
            <a:r>
              <a:t>No S-shaped clasps</a:t>
            </a:r>
          </a:p>
        </p:txBody>
      </p:sp>
      <p:pic>
        <p:nvPicPr>
          <p:cNvPr id="556" name="DSC00275-filtered.jpg"/>
          <p:cNvPicPr>
            <a:picLocks noChangeAspect="1"/>
          </p:cNvPicPr>
          <p:nvPr/>
        </p:nvPicPr>
        <p:blipFill>
          <a:blip r:embed="rId2">
            <a:extLst/>
          </a:blip>
          <a:srcRect l="23921" t="19988" r="16078" b="19933"/>
          <a:stretch>
            <a:fillRect/>
          </a:stretch>
        </p:blipFill>
        <p:spPr>
          <a:xfrm>
            <a:off x="571500" y="2311400"/>
            <a:ext cx="3886200" cy="2914650"/>
          </a:xfrm>
          <a:prstGeom prst="rect">
            <a:avLst/>
          </a:prstGeom>
          <a:ln w="12700">
            <a:miter lim="400000"/>
          </a:ln>
          <a:effectLst>
            <a:outerShdw blurRad="127000" dist="1524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" grpId="1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Improve?</a:t>
            </a:r>
          </a:p>
        </p:txBody>
      </p:sp>
      <p:sp>
        <p:nvSpPr>
          <p:cNvPr id="559" name="Shape 55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171222" indent="-853722">
              <a:defRPr sz="2200"/>
            </a:pPr>
            <a:r>
              <a:t>Clasps too short, too straight</a:t>
            </a:r>
          </a:p>
          <a:p>
            <a:pPr marL="1171222" indent="-853722">
              <a:defRPr sz="2200"/>
            </a:pPr>
            <a:r>
              <a:t>Drawing accurately counts!</a:t>
            </a:r>
          </a:p>
        </p:txBody>
      </p:sp>
      <p:pic>
        <p:nvPicPr>
          <p:cNvPr id="560" name="DSC00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" y="2425700"/>
            <a:ext cx="3987800" cy="29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1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Improve?</a:t>
            </a:r>
          </a:p>
        </p:txBody>
      </p:sp>
      <p:sp>
        <p:nvSpPr>
          <p:cNvPr id="563" name="Shape 563"/>
          <p:cNvSpPr>
            <a:spLocks noGrp="1"/>
          </p:cNvSpPr>
          <p:nvPr>
            <p:ph type="body" sz="half" idx="1"/>
          </p:nvPr>
        </p:nvSpPr>
        <p:spPr>
          <a:xfrm>
            <a:off x="4889500" y="1943100"/>
            <a:ext cx="3505200" cy="4279900"/>
          </a:xfrm>
          <a:prstGeom prst="rect">
            <a:avLst/>
          </a:prstGeom>
        </p:spPr>
        <p:txBody>
          <a:bodyPr/>
          <a:lstStyle/>
          <a:p>
            <a:pPr marL="1248833" indent="-931333">
              <a:defRPr sz="2400"/>
            </a:pPr>
            <a:r>
              <a:t>Major Connector way too narrow</a:t>
            </a:r>
          </a:p>
          <a:p>
            <a:pPr marL="1248833" indent="-931333">
              <a:defRPr sz="2400"/>
            </a:pPr>
            <a:r>
              <a:t>Proportions count!</a:t>
            </a:r>
          </a:p>
        </p:txBody>
      </p:sp>
      <p:pic>
        <p:nvPicPr>
          <p:cNvPr id="564" name="DSC00277-filtered.jpg"/>
          <p:cNvPicPr>
            <a:picLocks noChangeAspect="1"/>
          </p:cNvPicPr>
          <p:nvPr/>
        </p:nvPicPr>
        <p:blipFill>
          <a:blip r:embed="rId2">
            <a:extLst/>
          </a:blip>
          <a:srcRect l="18190" t="9132" r="22434" b="43053"/>
          <a:stretch>
            <a:fillRect/>
          </a:stretch>
        </p:blipFill>
        <p:spPr>
          <a:xfrm>
            <a:off x="147339" y="2235200"/>
            <a:ext cx="4750595" cy="2841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1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Improve?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sz="half" idx="1"/>
          </p:nvPr>
        </p:nvSpPr>
        <p:spPr>
          <a:xfrm>
            <a:off x="5245100" y="1549400"/>
            <a:ext cx="3390900" cy="42799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SzTx/>
              <a:buNone/>
              <a:defRPr sz="2200"/>
            </a:pPr>
            <a:r>
              <a:t>Tooth borne RPD’s or modification spaces</a:t>
            </a:r>
          </a:p>
          <a:p>
            <a:pPr marL="1249680" indent="-698500">
              <a:defRPr sz="2200"/>
            </a:pPr>
            <a:r>
              <a:t>Rests adjacent edentulous space</a:t>
            </a:r>
          </a:p>
          <a:p>
            <a:pPr marL="1249680" indent="-698500">
              <a:defRPr sz="2200"/>
            </a:pPr>
            <a:r>
              <a:t>No mesial rest #35</a:t>
            </a:r>
          </a:p>
        </p:txBody>
      </p:sp>
      <p:pic>
        <p:nvPicPr>
          <p:cNvPr id="568" name="DSC00281.jpg"/>
          <p:cNvPicPr>
            <a:picLocks noChangeAspect="1"/>
          </p:cNvPicPr>
          <p:nvPr/>
        </p:nvPicPr>
        <p:blipFill>
          <a:blip r:embed="rId2">
            <a:extLst/>
          </a:blip>
          <a:srcRect l="6237" t="19609" r="13190" b="17926"/>
          <a:stretch>
            <a:fillRect/>
          </a:stretch>
        </p:blipFill>
        <p:spPr>
          <a:xfrm>
            <a:off x="266700" y="2540000"/>
            <a:ext cx="4921956" cy="276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1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Improve?</a:t>
            </a:r>
          </a:p>
        </p:txBody>
      </p:sp>
      <p:sp>
        <p:nvSpPr>
          <p:cNvPr id="571" name="Shape 571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1248833" indent="-931333">
              <a:defRPr sz="2400"/>
            </a:lvl1pPr>
          </a:lstStyle>
          <a:p>
            <a:r>
              <a:t>Clasp arm too high</a:t>
            </a:r>
          </a:p>
        </p:txBody>
      </p:sp>
      <p:pic>
        <p:nvPicPr>
          <p:cNvPr id="572" name="DSC00291-filter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399317"/>
            <a:ext cx="3937000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1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Improve?</a:t>
            </a:r>
          </a:p>
        </p:txBody>
      </p:sp>
      <p:sp>
        <p:nvSpPr>
          <p:cNvPr id="575" name="Shape 57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1326444" indent="-1008944">
              <a:defRPr sz="2600"/>
            </a:lvl1pPr>
          </a:lstStyle>
          <a:p>
            <a:r>
              <a:t>Arm too straight</a:t>
            </a:r>
          </a:p>
        </p:txBody>
      </p:sp>
      <p:pic>
        <p:nvPicPr>
          <p:cNvPr id="576" name="DSC00292-filter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2730500"/>
            <a:ext cx="4114800" cy="308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" grpId="1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How to Improve?</a:t>
            </a:r>
          </a:p>
        </p:txBody>
      </p:sp>
      <p:sp>
        <p:nvSpPr>
          <p:cNvPr id="579" name="Shape 579"/>
          <p:cNvSpPr>
            <a:spLocks noGrp="1"/>
          </p:cNvSpPr>
          <p:nvPr>
            <p:ph type="body" sz="half" idx="1"/>
          </p:nvPr>
        </p:nvSpPr>
        <p:spPr>
          <a:xfrm>
            <a:off x="5321300" y="1498600"/>
            <a:ext cx="3505200" cy="4279900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Arms too thick</a:t>
            </a:r>
          </a:p>
          <a:p>
            <a:pPr>
              <a:defRPr sz="2800"/>
            </a:pPr>
            <a:r>
              <a:t>Arms too high</a:t>
            </a:r>
          </a:p>
        </p:txBody>
      </p:sp>
      <p:pic>
        <p:nvPicPr>
          <p:cNvPr id="580" name="DSC00293.jpg"/>
          <p:cNvPicPr>
            <a:picLocks noChangeAspect="1"/>
          </p:cNvPicPr>
          <p:nvPr/>
        </p:nvPicPr>
        <p:blipFill>
          <a:blip r:embed="rId2">
            <a:extLst/>
          </a:blip>
          <a:srcRect l="27607" t="33072" r="14697" b="20239"/>
          <a:stretch>
            <a:fillRect/>
          </a:stretch>
        </p:blipFill>
        <p:spPr>
          <a:xfrm>
            <a:off x="342900" y="2410271"/>
            <a:ext cx="4777383" cy="2786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" grpId="1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Border Contours</a:t>
            </a:r>
          </a:p>
        </p:txBody>
      </p:sp>
      <p:sp>
        <p:nvSpPr>
          <p:cNvPr id="583" name="Shape 583"/>
          <p:cNvSpPr>
            <a:spLocks noGrp="1"/>
          </p:cNvSpPr>
          <p:nvPr>
            <p:ph type="body" sz="quarter" idx="1"/>
          </p:nvPr>
        </p:nvSpPr>
        <p:spPr>
          <a:xfrm>
            <a:off x="431800" y="2921000"/>
            <a:ext cx="4013200" cy="1701800"/>
          </a:xfrm>
          <a:prstGeom prst="rect">
            <a:avLst/>
          </a:prstGeom>
        </p:spPr>
        <p:txBody>
          <a:bodyPr/>
          <a:lstStyle>
            <a:lvl1pPr marL="1125220" indent="-807720">
              <a:defRPr sz="2400"/>
            </a:lvl1pPr>
          </a:lstStyle>
          <a:p>
            <a:r>
              <a:t>No sharp edges unless acrylic junction</a:t>
            </a:r>
          </a:p>
        </p:txBody>
      </p:sp>
      <p:pic>
        <p:nvPicPr>
          <p:cNvPr id="584" name="DSC00501-filtered.jpeg"/>
          <p:cNvPicPr>
            <a:picLocks noChangeAspect="1"/>
          </p:cNvPicPr>
          <p:nvPr/>
        </p:nvPicPr>
        <p:blipFill>
          <a:blip r:embed="rId2">
            <a:extLst/>
          </a:blip>
          <a:srcRect l="31354" t="38401" r="37577" b="25235"/>
          <a:stretch>
            <a:fillRect/>
          </a:stretch>
        </p:blipFill>
        <p:spPr>
          <a:xfrm>
            <a:off x="4741300" y="2531353"/>
            <a:ext cx="3251201" cy="2853996"/>
          </a:xfrm>
          <a:prstGeom prst="rect">
            <a:avLst/>
          </a:prstGeom>
          <a:ln w="12700">
            <a:miter lim="400000"/>
          </a:ln>
          <a:effectLst>
            <a:outerShdw blurRad="127000" dist="1524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85" name="Shape 585"/>
          <p:cNvSpPr/>
          <p:nvPr/>
        </p:nvSpPr>
        <p:spPr>
          <a:xfrm>
            <a:off x="5130800" y="2971800"/>
            <a:ext cx="549729" cy="549729"/>
          </a:xfrm>
          <a:prstGeom prst="line">
            <a:avLst/>
          </a:prstGeom>
          <a:ln w="76200">
            <a:solidFill>
              <a:srgbClr val="FF3F23"/>
            </a:solidFill>
            <a:miter lim="400000"/>
            <a:tailEnd type="triangle"/>
          </a:ln>
          <a:effectLst>
            <a:outerShdw blurRad="63500" dist="76200" dir="2700000" rotWithShape="0">
              <a:srgbClr val="000000">
                <a:alpha val="94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Drawing</a:t>
            </a:r>
          </a:p>
        </p:txBody>
      </p:sp>
      <p:sp>
        <p:nvSpPr>
          <p:cNvPr id="588" name="Shape 588"/>
          <p:cNvSpPr>
            <a:spLocks noGrp="1"/>
          </p:cNvSpPr>
          <p:nvPr>
            <p:ph type="body" sz="half" idx="1"/>
          </p:nvPr>
        </p:nvSpPr>
        <p:spPr>
          <a:xfrm>
            <a:off x="431800" y="1828800"/>
            <a:ext cx="3619500" cy="4013200"/>
          </a:xfrm>
          <a:prstGeom prst="rect">
            <a:avLst/>
          </a:prstGeom>
        </p:spPr>
        <p:txBody>
          <a:bodyPr/>
          <a:lstStyle>
            <a:lvl1pPr marL="1327150" indent="-1009650">
              <a:defRPr sz="3000"/>
            </a:lvl1pPr>
          </a:lstStyle>
          <a:p>
            <a:r>
              <a:t>Be neat and in proportion</a:t>
            </a:r>
          </a:p>
        </p:txBody>
      </p:sp>
      <p:pic>
        <p:nvPicPr>
          <p:cNvPr id="589" name="DSC00496-filtered.jpeg"/>
          <p:cNvPicPr>
            <a:picLocks noChangeAspect="1"/>
          </p:cNvPicPr>
          <p:nvPr/>
        </p:nvPicPr>
        <p:blipFill>
          <a:blip r:embed="rId2">
            <a:extLst/>
          </a:blip>
          <a:srcRect l="18849" t="39565" r="18206" b="20200"/>
          <a:stretch>
            <a:fillRect/>
          </a:stretch>
        </p:blipFill>
        <p:spPr>
          <a:xfrm>
            <a:off x="4255071" y="2928654"/>
            <a:ext cx="4724401" cy="2268710"/>
          </a:xfrm>
          <a:prstGeom prst="rect">
            <a:avLst/>
          </a:prstGeom>
          <a:ln w="12700">
            <a:miter lim="400000"/>
          </a:ln>
          <a:effectLst>
            <a:outerShdw blurRad="127000" dist="1524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90" name="Shape 590"/>
          <p:cNvSpPr/>
          <p:nvPr/>
        </p:nvSpPr>
        <p:spPr>
          <a:xfrm>
            <a:off x="5682935" y="4563764"/>
            <a:ext cx="21972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06400">
              <a:defRPr sz="2800">
                <a:solidFill>
                  <a:srgbClr val="FFFFFF"/>
                </a:solidFill>
                <a:effectLst>
                  <a:outerShdw blurRad="63500" dist="76200" dir="2700000" rotWithShape="0">
                    <a:srgbClr val="000000">
                      <a:alpha val="94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I-bar too thick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Major Connectors Contact with Abutments</a:t>
            </a:r>
          </a:p>
        </p:txBody>
      </p:sp>
      <p:sp>
        <p:nvSpPr>
          <p:cNvPr id="593" name="Shape 593"/>
          <p:cNvSpPr>
            <a:spLocks noGrp="1"/>
          </p:cNvSpPr>
          <p:nvPr>
            <p:ph type="body" sz="quarter" idx="1"/>
          </p:nvPr>
        </p:nvSpPr>
        <p:spPr>
          <a:xfrm>
            <a:off x="800100" y="2540000"/>
            <a:ext cx="4140200" cy="2286000"/>
          </a:xfrm>
          <a:prstGeom prst="rect">
            <a:avLst/>
          </a:prstGeom>
        </p:spPr>
        <p:txBody>
          <a:bodyPr/>
          <a:lstStyle>
            <a:lvl1pPr marL="1192530" indent="-875030">
              <a:defRPr sz="2600"/>
            </a:lvl1pPr>
          </a:lstStyle>
          <a:p>
            <a:r>
              <a:t>No tiny strut from abutment to grid work or major connector</a:t>
            </a:r>
          </a:p>
        </p:txBody>
      </p:sp>
      <p:pic>
        <p:nvPicPr>
          <p:cNvPr id="594" name="DSC00497-filtered.jpg"/>
          <p:cNvPicPr>
            <a:picLocks noChangeAspect="1"/>
          </p:cNvPicPr>
          <p:nvPr/>
        </p:nvPicPr>
        <p:blipFill>
          <a:blip r:embed="rId2">
            <a:extLst/>
          </a:blip>
          <a:srcRect l="15088" t="30775" r="54582" b="49387"/>
          <a:stretch>
            <a:fillRect/>
          </a:stretch>
        </p:blipFill>
        <p:spPr>
          <a:xfrm>
            <a:off x="5386633" y="4044174"/>
            <a:ext cx="3366493" cy="1652643"/>
          </a:xfrm>
          <a:prstGeom prst="rect">
            <a:avLst/>
          </a:prstGeom>
          <a:ln w="12700">
            <a:miter lim="400000"/>
          </a:ln>
          <a:effectLst>
            <a:outerShdw blurRad="127000" dist="1524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595" name="DSC00489.jpg"/>
          <p:cNvPicPr>
            <a:picLocks noChangeAspect="1"/>
          </p:cNvPicPr>
          <p:nvPr/>
        </p:nvPicPr>
        <p:blipFill>
          <a:blip r:embed="rId3">
            <a:extLst/>
          </a:blip>
          <a:srcRect l="17690" t="27375" r="54490" b="52733"/>
          <a:stretch>
            <a:fillRect/>
          </a:stretch>
        </p:blipFill>
        <p:spPr>
          <a:xfrm>
            <a:off x="5332086" y="1863721"/>
            <a:ext cx="3420072" cy="1833952"/>
          </a:xfrm>
          <a:prstGeom prst="rect">
            <a:avLst/>
          </a:prstGeom>
          <a:ln w="12700">
            <a:miter lim="400000"/>
          </a:ln>
          <a:effectLst>
            <a:outerShdw blurRad="127000" dist="1524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96" name="Shape 596"/>
          <p:cNvSpPr/>
          <p:nvPr/>
        </p:nvSpPr>
        <p:spPr>
          <a:xfrm>
            <a:off x="7987938" y="2527796"/>
            <a:ext cx="59005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06400">
              <a:defRPr sz="2800">
                <a:solidFill>
                  <a:srgbClr val="FFFFFF"/>
                </a:solidFill>
                <a:effectLst>
                  <a:outerShdw blurRad="63500" dist="76200" dir="2700000" rotWithShape="0">
                    <a:srgbClr val="000000">
                      <a:alpha val="94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Yes</a:t>
            </a:r>
          </a:p>
        </p:txBody>
      </p:sp>
      <p:sp>
        <p:nvSpPr>
          <p:cNvPr id="597" name="Shape 597"/>
          <p:cNvSpPr/>
          <p:nvPr/>
        </p:nvSpPr>
        <p:spPr>
          <a:xfrm>
            <a:off x="7616939" y="4956671"/>
            <a:ext cx="5881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06400">
              <a:defRPr sz="2800">
                <a:solidFill>
                  <a:srgbClr val="FFFFFF"/>
                </a:solidFill>
                <a:effectLst>
                  <a:outerShdw blurRad="63500" dist="76200" dir="2700000" rotWithShape="0">
                    <a:srgbClr val="000000">
                      <a:alpha val="94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No</a:t>
            </a:r>
          </a:p>
        </p:txBody>
      </p:sp>
      <p:sp>
        <p:nvSpPr>
          <p:cNvPr id="598" name="Shape 598"/>
          <p:cNvSpPr/>
          <p:nvPr/>
        </p:nvSpPr>
        <p:spPr>
          <a:xfrm flipV="1">
            <a:off x="7366000" y="2870200"/>
            <a:ext cx="544711" cy="142875"/>
          </a:xfrm>
          <a:prstGeom prst="line">
            <a:avLst/>
          </a:prstGeom>
          <a:ln w="76200">
            <a:solidFill>
              <a:srgbClr val="FF2C3C"/>
            </a:solidFill>
            <a:miter lim="400000"/>
            <a:headEnd type="triangle"/>
          </a:ln>
          <a:effectLst>
            <a:outerShdw blurRad="63500" dist="76200" dir="2700000" rotWithShape="0">
              <a:srgbClr val="000000">
                <a:alpha val="94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7264400" y="4965700"/>
            <a:ext cx="294680" cy="205383"/>
          </a:xfrm>
          <a:prstGeom prst="line">
            <a:avLst/>
          </a:prstGeom>
          <a:ln w="76200">
            <a:solidFill>
              <a:srgbClr val="FF2C3C"/>
            </a:solidFill>
            <a:miter lim="400000"/>
            <a:headEnd type="triangle"/>
          </a:ln>
          <a:effectLst>
            <a:outerShdw blurRad="63500" dist="76200" dir="2700000" rotWithShape="0">
              <a:srgbClr val="000000">
                <a:alpha val="94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Whenever Possible,  Avoid Plating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half" idx="1"/>
          </p:nvPr>
        </p:nvSpPr>
        <p:spPr>
          <a:xfrm>
            <a:off x="863600" y="1765300"/>
            <a:ext cx="4267200" cy="4686300"/>
          </a:xfrm>
          <a:prstGeom prst="rect">
            <a:avLst/>
          </a:prstGeom>
        </p:spPr>
        <p:txBody>
          <a:bodyPr/>
          <a:lstStyle/>
          <a:p>
            <a:pPr marL="609600" indent="-292100"/>
            <a:r>
              <a:t>More </a:t>
            </a:r>
            <a:r>
              <a:rPr>
                <a:solidFill>
                  <a:srgbClr val="FFE877"/>
                </a:solidFill>
              </a:rPr>
              <a:t>plaque</a:t>
            </a:r>
            <a:r>
              <a:t>, </a:t>
            </a:r>
            <a:r>
              <a:rPr>
                <a:solidFill>
                  <a:srgbClr val="FF5B48"/>
                </a:solidFill>
              </a:rPr>
              <a:t>bleeding</a:t>
            </a:r>
            <a:r>
              <a:t>, </a:t>
            </a:r>
            <a:r>
              <a:rPr>
                <a:solidFill>
                  <a:srgbClr val="A2A8FF"/>
                </a:solidFill>
              </a:rPr>
              <a:t>loss of attachment</a:t>
            </a:r>
            <a:r>
              <a:t>, </a:t>
            </a:r>
            <a:r>
              <a:rPr>
                <a:solidFill>
                  <a:srgbClr val="FAFB2C"/>
                </a:solidFill>
              </a:rPr>
              <a:t>root caries</a:t>
            </a:r>
            <a:r>
              <a:t> when framework near or covering gingival margins </a:t>
            </a:r>
          </a:p>
          <a:p>
            <a:pPr marL="0" indent="317500">
              <a:lnSpc>
                <a:spcPct val="1000"/>
              </a:lnSpc>
              <a:spcBef>
                <a:spcPts val="2000"/>
              </a:spcBef>
              <a:buSzTx/>
              <a:buNone/>
              <a:defRPr sz="1600" i="1">
                <a:solidFill>
                  <a:srgbClr val="FFF180"/>
                </a:solidFill>
              </a:defRPr>
            </a:pPr>
            <a:r>
              <a:t>Yeung et al, J Oral Rehab 2000</a:t>
            </a:r>
          </a:p>
          <a:p>
            <a:pPr marL="0" indent="317500">
              <a:lnSpc>
                <a:spcPct val="1000"/>
              </a:lnSpc>
              <a:spcBef>
                <a:spcPts val="2000"/>
              </a:spcBef>
              <a:buSzTx/>
              <a:buNone/>
              <a:defRPr sz="1600" i="1">
                <a:solidFill>
                  <a:srgbClr val="FFF180"/>
                </a:solidFill>
              </a:defRPr>
            </a:pPr>
            <a:r>
              <a:t>Budtz-Jorgensen, Quintess 1999</a:t>
            </a:r>
          </a:p>
          <a:p>
            <a:pPr marL="0" indent="317500">
              <a:lnSpc>
                <a:spcPct val="1000"/>
              </a:lnSpc>
              <a:spcBef>
                <a:spcPts val="2000"/>
              </a:spcBef>
              <a:buSzTx/>
              <a:buNone/>
              <a:defRPr sz="1600" i="1">
                <a:solidFill>
                  <a:srgbClr val="FFF180"/>
                </a:solidFill>
              </a:defRPr>
            </a:pPr>
            <a:r>
              <a:t>Jacobson, Compend 1987</a:t>
            </a:r>
          </a:p>
          <a:p>
            <a:pPr marL="0" indent="317500">
              <a:lnSpc>
                <a:spcPct val="1000"/>
              </a:lnSpc>
              <a:spcBef>
                <a:spcPts val="2000"/>
              </a:spcBef>
              <a:buSzTx/>
              <a:buNone/>
              <a:defRPr sz="1600" i="1">
                <a:solidFill>
                  <a:srgbClr val="FFF180"/>
                </a:solidFill>
              </a:defRPr>
            </a:pPr>
            <a:r>
              <a:t>Chandler &amp; Brudvik, JPD 1983</a:t>
            </a:r>
          </a:p>
          <a:p>
            <a:pPr marL="0" indent="317500">
              <a:lnSpc>
                <a:spcPct val="1000"/>
              </a:lnSpc>
              <a:spcBef>
                <a:spcPts val="2000"/>
              </a:spcBef>
              <a:buSzTx/>
              <a:buNone/>
              <a:defRPr sz="1600" i="1">
                <a:solidFill>
                  <a:srgbClr val="FFF180"/>
                </a:solidFill>
              </a:defRPr>
            </a:pPr>
            <a:r>
              <a:t>Runov et al, J Oral Rehab 1980, </a:t>
            </a:r>
          </a:p>
          <a:p>
            <a:pPr marL="0" indent="317500">
              <a:lnSpc>
                <a:spcPct val="1000"/>
              </a:lnSpc>
              <a:spcBef>
                <a:spcPts val="2000"/>
              </a:spcBef>
              <a:buSzTx/>
              <a:buNone/>
              <a:defRPr sz="1600" i="1">
                <a:solidFill>
                  <a:srgbClr val="FFF180"/>
                </a:solidFill>
              </a:defRPr>
            </a:pPr>
            <a:r>
              <a:t>Brill,  JPD 1977, etc</a:t>
            </a:r>
          </a:p>
          <a:p>
            <a:pPr marL="0" indent="317500">
              <a:lnSpc>
                <a:spcPct val="1000"/>
              </a:lnSpc>
              <a:spcBef>
                <a:spcPts val="2000"/>
              </a:spcBef>
              <a:buSzTx/>
              <a:buNone/>
              <a:defRPr sz="1600" i="1">
                <a:solidFill>
                  <a:srgbClr val="FFF180"/>
                </a:solidFill>
              </a:defRPr>
            </a:pPr>
            <a:endParaRPr/>
          </a:p>
          <a:p>
            <a:pPr marL="609600" indent="-292100">
              <a:lnSpc>
                <a:spcPct val="40000"/>
              </a:lnSpc>
              <a:spcBef>
                <a:spcPts val="1700"/>
              </a:spcBef>
            </a:pPr>
            <a:r>
              <a:t>More comfortable</a:t>
            </a:r>
          </a:p>
          <a:p>
            <a:pPr marL="876300" lvl="1" indent="-292100">
              <a:lnSpc>
                <a:spcPct val="70000"/>
              </a:lnSpc>
              <a:spcBef>
                <a:spcPts val="1700"/>
              </a:spcBef>
            </a:pPr>
            <a:r>
              <a:t>Prefer Ling bar: Ling plate </a:t>
            </a:r>
            <a:r>
              <a:rPr>
                <a:solidFill>
                  <a:srgbClr val="7BFA71"/>
                </a:solidFill>
              </a:rPr>
              <a:t>3:1</a:t>
            </a:r>
          </a:p>
          <a:p>
            <a:pPr marL="0" indent="317500">
              <a:lnSpc>
                <a:spcPct val="1000"/>
              </a:lnSpc>
              <a:spcBef>
                <a:spcPts val="2000"/>
              </a:spcBef>
              <a:buSzTx/>
              <a:buNone/>
              <a:defRPr sz="1600" i="1">
                <a:solidFill>
                  <a:srgbClr val="FFF180"/>
                </a:solidFill>
              </a:defRPr>
            </a:pPr>
            <a:r>
              <a:t>Campbell JPD 1977</a:t>
            </a:r>
          </a:p>
        </p:txBody>
      </p:sp>
      <p:pic>
        <p:nvPicPr>
          <p:cNvPr id="339" name="MajCn_120.jpg"/>
          <p:cNvPicPr>
            <a:picLocks noChangeAspect="1"/>
          </p:cNvPicPr>
          <p:nvPr/>
        </p:nvPicPr>
        <p:blipFill>
          <a:blip r:embed="rId2">
            <a:extLst/>
          </a:blip>
          <a:srcRect l="8943" t="5165" r="17101" b="12191"/>
          <a:stretch>
            <a:fillRect/>
          </a:stretch>
        </p:blipFill>
        <p:spPr>
          <a:xfrm>
            <a:off x="5994400" y="4178300"/>
            <a:ext cx="2921000" cy="2445489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340" name="MajCn_114.jpg"/>
          <p:cNvPicPr>
            <a:picLocks noChangeAspect="1"/>
          </p:cNvPicPr>
          <p:nvPr/>
        </p:nvPicPr>
        <p:blipFill>
          <a:blip r:embed="rId3">
            <a:extLst/>
          </a:blip>
          <a:srcRect l="20017" t="11846" r="19930" b="28222"/>
          <a:stretch>
            <a:fillRect/>
          </a:stretch>
        </p:blipFill>
        <p:spPr>
          <a:xfrm>
            <a:off x="5994400" y="1816100"/>
            <a:ext cx="2921000" cy="21844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41" name="Shape 341"/>
          <p:cNvSpPr/>
          <p:nvPr/>
        </p:nvSpPr>
        <p:spPr>
          <a:xfrm>
            <a:off x="8378514" y="4171950"/>
            <a:ext cx="443540" cy="4953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300">
                <a:solidFill>
                  <a:srgbClr val="23F668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t>✔</a:t>
            </a:r>
          </a:p>
        </p:txBody>
      </p:sp>
      <p:sp>
        <p:nvSpPr>
          <p:cNvPr id="342" name="Shape 342"/>
          <p:cNvSpPr/>
          <p:nvPr/>
        </p:nvSpPr>
        <p:spPr>
          <a:xfrm>
            <a:off x="8445500" y="1854200"/>
            <a:ext cx="335372" cy="5715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406400">
              <a:defRPr sz="3400">
                <a:solidFill>
                  <a:srgbClr val="FF2F0C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850900" y="495300"/>
            <a:ext cx="7442200" cy="1714500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D4FDD8"/>
                </a:solidFill>
              </a:defRPr>
            </a:lvl1pPr>
          </a:lstStyle>
          <a:p>
            <a:r>
              <a:t>Optimizing Periodontal Health with RPD’s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idx="1"/>
          </p:nvPr>
        </p:nvSpPr>
        <p:spPr>
          <a:xfrm>
            <a:off x="850900" y="1943100"/>
            <a:ext cx="7213600" cy="4584700"/>
          </a:xfrm>
          <a:prstGeom prst="rect">
            <a:avLst/>
          </a:prstGeom>
        </p:spPr>
        <p:txBody>
          <a:bodyPr/>
          <a:lstStyle/>
          <a:p>
            <a:pPr marL="254000" indent="-254000"/>
            <a:r>
              <a:t>Hygienic RPD design</a:t>
            </a:r>
          </a:p>
          <a:p>
            <a:pPr marL="254000" indent="-254000"/>
            <a:r>
              <a:t>OHI, yearly maintenance &amp; patient compliance</a:t>
            </a:r>
          </a:p>
          <a:p>
            <a:pPr marL="254000" indent="-254000"/>
            <a:r>
              <a:t>Long term periodontal health  is feasible</a:t>
            </a:r>
          </a:p>
          <a:p>
            <a:pPr marL="0" indent="0">
              <a:buSzTx/>
              <a:buNone/>
              <a:defRPr>
                <a:solidFill>
                  <a:srgbClr val="FFFC8E"/>
                </a:solidFill>
              </a:defRPr>
            </a:pPr>
            <a:r>
              <a:t>Bergman </a:t>
            </a:r>
            <a:r>
              <a:rPr i="1"/>
              <a:t>et al,</a:t>
            </a:r>
            <a:r>
              <a:t> 25 year longtitudinal study (1971-1995)</a:t>
            </a:r>
          </a:p>
          <a:p>
            <a:pPr marL="1016000" lvl="1" indent="-254000">
              <a:spcBef>
                <a:spcPts val="700"/>
              </a:spcBef>
              <a:buSzPct val="125000"/>
            </a:pPr>
            <a:r>
              <a:t>Baseline assessment &amp; yearly maintenance</a:t>
            </a:r>
          </a:p>
          <a:p>
            <a:pPr marL="1016000" lvl="1" indent="-254000">
              <a:spcBef>
                <a:spcPts val="700"/>
              </a:spcBef>
              <a:buSzPct val="125000"/>
            </a:pPr>
            <a:r>
              <a:t>63% of survivors still wearing same RPD</a:t>
            </a:r>
          </a:p>
          <a:p>
            <a:pPr marL="1016000" lvl="1" indent="-254000">
              <a:spcBef>
                <a:spcPts val="700"/>
              </a:spcBef>
              <a:buSzPct val="125000"/>
            </a:pPr>
            <a:r>
              <a:t>No change in periodontal status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Minimize components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half" idx="1"/>
          </p:nvPr>
        </p:nvSpPr>
        <p:spPr>
          <a:xfrm>
            <a:off x="723900" y="1536700"/>
            <a:ext cx="4292600" cy="4013200"/>
          </a:xfrm>
          <a:prstGeom prst="rect">
            <a:avLst/>
          </a:prstGeom>
        </p:spPr>
        <p:txBody>
          <a:bodyPr/>
          <a:lstStyle/>
          <a:p>
            <a:pPr marL="292100" indent="-292100">
              <a:lnSpc>
                <a:spcPct val="1000"/>
              </a:lnSpc>
              <a:spcBef>
                <a:spcPts val="2000"/>
              </a:spcBef>
              <a:defRPr sz="1600"/>
            </a:pPr>
            <a:endParaRPr/>
          </a:p>
          <a:p>
            <a:pPr marL="292100" indent="-292100">
              <a:lnSpc>
                <a:spcPct val="90000"/>
              </a:lnSpc>
              <a:spcBef>
                <a:spcPts val="2000"/>
              </a:spcBef>
              <a:defRPr sz="2300"/>
            </a:pPr>
            <a:r>
              <a:t>Improved hygiene with simple shapes &amp; fewer components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700" i="1">
                <a:solidFill>
                  <a:srgbClr val="FCFDAA"/>
                </a:solidFill>
              </a:defRPr>
            </a:pPr>
            <a:endParaRPr/>
          </a:p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700" i="1">
                <a:solidFill>
                  <a:srgbClr val="FCFDAA"/>
                </a:solidFill>
              </a:defRPr>
            </a:pPr>
            <a:r>
              <a:t>Jacobson, Compend 1987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700" i="1">
                <a:solidFill>
                  <a:srgbClr val="FCFDAA"/>
                </a:solidFill>
              </a:defRPr>
            </a:pPr>
            <a:r>
              <a:t>Budtz-Jorgensen, Quintess 1999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700" i="1">
                <a:solidFill>
                  <a:srgbClr val="FCFDAA"/>
                </a:solidFill>
              </a:defRPr>
            </a:pPr>
            <a:r>
              <a:t>Runov et al, J Oral Rehab 1980,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700" i="1">
                <a:solidFill>
                  <a:srgbClr val="FCFDAA"/>
                </a:solidFill>
              </a:defRPr>
            </a:pPr>
            <a:r>
              <a:t>Brill,  JPD 1977, etc</a:t>
            </a:r>
          </a:p>
          <a:p>
            <a:pPr marL="292100" indent="-292100">
              <a:lnSpc>
                <a:spcPct val="80000"/>
              </a:lnSpc>
              <a:spcBef>
                <a:spcPts val="0"/>
              </a:spcBef>
              <a:defRPr sz="1700"/>
            </a:pPr>
            <a:endParaRPr/>
          </a:p>
          <a:p>
            <a:pPr marL="292100" indent="-292100">
              <a:lnSpc>
                <a:spcPct val="80000"/>
              </a:lnSpc>
              <a:spcBef>
                <a:spcPts val="0"/>
              </a:spcBef>
              <a:defRPr sz="2300"/>
            </a:pPr>
            <a:r>
              <a:t>Minimize indirect retainers - effectiveness is controversial</a:t>
            </a:r>
          </a:p>
        </p:txBody>
      </p:sp>
      <p:pic>
        <p:nvPicPr>
          <p:cNvPr id="349" name="MajCn_133.jpg"/>
          <p:cNvPicPr>
            <a:picLocks noChangeAspect="1"/>
          </p:cNvPicPr>
          <p:nvPr/>
        </p:nvPicPr>
        <p:blipFill>
          <a:blip r:embed="rId2">
            <a:extLst/>
          </a:blip>
          <a:srcRect l="5058" r="10505" b="114"/>
          <a:stretch>
            <a:fillRect/>
          </a:stretch>
        </p:blipFill>
        <p:spPr>
          <a:xfrm>
            <a:off x="5943600" y="3949700"/>
            <a:ext cx="2755900" cy="2448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MajCn_129.jpg"/>
          <p:cNvPicPr>
            <a:picLocks noChangeAspect="1"/>
          </p:cNvPicPr>
          <p:nvPr/>
        </p:nvPicPr>
        <p:blipFill>
          <a:blip r:embed="rId3">
            <a:extLst/>
          </a:blip>
          <a:srcRect r="5652" b="578"/>
          <a:stretch>
            <a:fillRect/>
          </a:stretch>
        </p:blipFill>
        <p:spPr>
          <a:xfrm>
            <a:off x="5943600" y="1473200"/>
            <a:ext cx="2755900" cy="218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/>
        </p:nvSpPr>
        <p:spPr>
          <a:xfrm>
            <a:off x="8213414" y="4070350"/>
            <a:ext cx="443540" cy="4953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300">
                <a:solidFill>
                  <a:srgbClr val="23F668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r>
              <a:t>✔</a:t>
            </a:r>
          </a:p>
        </p:txBody>
      </p:sp>
      <p:sp>
        <p:nvSpPr>
          <p:cNvPr id="352" name="Shape 352"/>
          <p:cNvSpPr/>
          <p:nvPr/>
        </p:nvSpPr>
        <p:spPr>
          <a:xfrm>
            <a:off x="8280400" y="1447800"/>
            <a:ext cx="335372" cy="571500"/>
          </a:xfrm>
          <a:prstGeom prst="rect">
            <a:avLst/>
          </a:prstGeom>
          <a:ln w="12700">
            <a:miter lim="400000"/>
          </a:ln>
          <a:effectLst>
            <a:outerShdw blurRad="63500" dist="1016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406400">
              <a:defRPr sz="3400">
                <a:solidFill>
                  <a:srgbClr val="FF2F0C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body" sz="half" idx="1"/>
          </p:nvPr>
        </p:nvSpPr>
        <p:spPr>
          <a:xfrm>
            <a:off x="101600" y="1739900"/>
            <a:ext cx="6705600" cy="2133600"/>
          </a:xfrm>
          <a:prstGeom prst="rect">
            <a:avLst/>
          </a:prstGeom>
        </p:spPr>
        <p:txBody>
          <a:bodyPr/>
          <a:lstStyle/>
          <a:p>
            <a:r>
              <a:t>Cingulum rests join proximal plates, rather than having separate minor connectors, whenever possible</a:t>
            </a:r>
          </a:p>
        </p:txBody>
      </p:sp>
      <p:sp>
        <p:nvSpPr>
          <p:cNvPr id="355" name="Shape 355"/>
          <p:cNvSpPr/>
          <p:nvPr/>
        </p:nvSpPr>
        <p:spPr>
          <a:xfrm>
            <a:off x="304800" y="6013450"/>
            <a:ext cx="826770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3" indent="800100" defTabSz="406400">
              <a:spcBef>
                <a:spcPts val="1400"/>
              </a:spcBef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ＭＳ ゴシック"/>
                <a:ea typeface="ＭＳ ゴシック"/>
                <a:cs typeface="ＭＳ ゴシック"/>
                <a:sym typeface="ＭＳ ゴシック"/>
              </a:rPr>
              <a:t>✘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		         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ＭＳ ゴシック"/>
                <a:ea typeface="ＭＳ ゴシック"/>
                <a:cs typeface="ＭＳ ゴシック"/>
                <a:sym typeface="ＭＳ ゴシック"/>
              </a:rPr>
              <a:t>✘          </a:t>
            </a:r>
            <a:r>
              <a:rPr>
                <a:solidFill>
                  <a:srgbClr val="39F939"/>
                </a:solidFill>
                <a:uFill>
                  <a:solidFill>
                    <a:srgbClr val="39F939"/>
                  </a:solidFill>
                </a:uFill>
                <a:latin typeface="ＭＳ ゴシック"/>
                <a:ea typeface="ＭＳ ゴシック"/>
                <a:cs typeface="ＭＳ ゴシック"/>
                <a:sym typeface="ＭＳ ゴシック"/>
              </a:rPr>
              <a:t>✔          ✔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ＭＳ ゴシック"/>
                <a:ea typeface="ＭＳ ゴシック"/>
                <a:cs typeface="ＭＳ ゴシック"/>
                <a:sym typeface="ＭＳ ゴシック"/>
              </a:rPr>
              <a:t>         </a:t>
            </a:r>
          </a:p>
        </p:txBody>
      </p:sp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787400" y="571500"/>
            <a:ext cx="7772400" cy="939800"/>
          </a:xfrm>
          <a:prstGeom prst="rect">
            <a:avLst/>
          </a:prstGeom>
        </p:spPr>
        <p:txBody>
          <a:bodyPr/>
          <a:lstStyle>
            <a:lvl1pPr>
              <a:defRPr sz="4700">
                <a:solidFill>
                  <a:srgbClr val="BCFCAA"/>
                </a:solidFill>
              </a:defRPr>
            </a:lvl1pPr>
          </a:lstStyle>
          <a:p>
            <a:r>
              <a:t>Minimize Framework Elements</a:t>
            </a:r>
          </a:p>
        </p:txBody>
      </p:sp>
      <p:pic>
        <p:nvPicPr>
          <p:cNvPr id="357" name="IMG_1022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4144856"/>
            <a:ext cx="2146300" cy="189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G_1025_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9229" y="4138506"/>
            <a:ext cx="2082801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G_1028_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179" y="4127500"/>
            <a:ext cx="2209801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0998_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7084158" y="4140200"/>
            <a:ext cx="1816101" cy="189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MajCn_125_2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53200" y="1851486"/>
            <a:ext cx="2133600" cy="193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Macintosh PowerPoint</Application>
  <PresentationFormat>On-screen Show (4:3)</PresentationFormat>
  <Paragraphs>281</Paragraphs>
  <Slides>59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ＭＳ ゴシック</vt:lpstr>
      <vt:lpstr>Arial</vt:lpstr>
      <vt:lpstr>Gill Sans</vt:lpstr>
      <vt:lpstr>Helvetica</vt:lpstr>
      <vt:lpstr>Helvetica Neue</vt:lpstr>
      <vt:lpstr>Helvetica Neue Light</vt:lpstr>
      <vt:lpstr>Lucida Grande</vt:lpstr>
      <vt:lpstr>Times</vt:lpstr>
      <vt:lpstr>Times New Roman</vt:lpstr>
      <vt:lpstr>Zapf Dingbats</vt:lpstr>
      <vt:lpstr>Gradient</vt:lpstr>
      <vt:lpstr>Principles of Removable Partial Denture Design Dalhousie University</vt:lpstr>
      <vt:lpstr>Basic Principles</vt:lpstr>
      <vt:lpstr>No Treatment Prior to  RPD Design Approval!</vt:lpstr>
      <vt:lpstr>PowerPoint Presentation</vt:lpstr>
      <vt:lpstr>Minimize Tissue Contact</vt:lpstr>
      <vt:lpstr>Whenever Possible,  Avoid Plating</vt:lpstr>
      <vt:lpstr>Optimizing Periodontal Health with RPD’s</vt:lpstr>
      <vt:lpstr>Minimize components</vt:lpstr>
      <vt:lpstr>Minimize Framework Elements</vt:lpstr>
      <vt:lpstr>Utilize What’s Present </vt:lpstr>
      <vt:lpstr>Plan for the Future</vt:lpstr>
      <vt:lpstr>Don’t Design Using Cast Alone</vt:lpstr>
      <vt:lpstr>Rests</vt:lpstr>
      <vt:lpstr>Avoid Rests on Restorations</vt:lpstr>
      <vt:lpstr>Avoid Rests in Areas of Heavy Occlusal Contact</vt:lpstr>
      <vt:lpstr>Rests</vt:lpstr>
      <vt:lpstr>Direct Retainers Cl III &amp; IV</vt:lpstr>
      <vt:lpstr>Direct Retainers Cl I &amp; II</vt:lpstr>
      <vt:lpstr>Rationale for RPI as Clasp of Choice Cl I &amp; II</vt:lpstr>
      <vt:lpstr>How RPI Reduces Stress</vt:lpstr>
      <vt:lpstr>I-bars</vt:lpstr>
      <vt:lpstr>Direct Retainers</vt:lpstr>
      <vt:lpstr>Circumferential Clasps Design Retentive Arm Correctly</vt:lpstr>
      <vt:lpstr>Retentive Undercuts</vt:lpstr>
      <vt:lpstr>Abutment Mobility</vt:lpstr>
      <vt:lpstr>Indirect Retainers</vt:lpstr>
      <vt:lpstr>Number of Direct Retainers</vt:lpstr>
      <vt:lpstr>If Omit a Direct Retainer</vt:lpstr>
      <vt:lpstr>The Tilted Posterior Abutment</vt:lpstr>
      <vt:lpstr>Major Connectors</vt:lpstr>
      <vt:lpstr>Major Connectors</vt:lpstr>
      <vt:lpstr>Point to Hamular Notch</vt:lpstr>
      <vt:lpstr>Maxillary Major Connectors</vt:lpstr>
      <vt:lpstr>Major Connectors</vt:lpstr>
      <vt:lpstr>Distal Extension Bases</vt:lpstr>
      <vt:lpstr>Mand. Major Connector</vt:lpstr>
      <vt:lpstr>Major Connectors</vt:lpstr>
      <vt:lpstr>Minor Connectors</vt:lpstr>
      <vt:lpstr>Consider Soft Tissue Variables</vt:lpstr>
      <vt:lpstr>Consider Hard Tissue Variables</vt:lpstr>
      <vt:lpstr>Design Sequence</vt:lpstr>
      <vt:lpstr>Drawing the Design</vt:lpstr>
      <vt:lpstr>Drawing the Design</vt:lpstr>
      <vt:lpstr>Drawing the Design</vt:lpstr>
      <vt:lpstr>How to Improve?</vt:lpstr>
      <vt:lpstr>Major Connector</vt:lpstr>
      <vt:lpstr>How to Improve?</vt:lpstr>
      <vt:lpstr>Tripod Marks</vt:lpstr>
      <vt:lpstr>No I-bars if Interferes with Soft Tissues</vt:lpstr>
      <vt:lpstr>How to Improve?</vt:lpstr>
      <vt:lpstr>How to Improve?</vt:lpstr>
      <vt:lpstr>How to Improve?</vt:lpstr>
      <vt:lpstr>How to Improve?</vt:lpstr>
      <vt:lpstr>How to Improve?</vt:lpstr>
      <vt:lpstr>How to Improve?</vt:lpstr>
      <vt:lpstr>How to Improve?</vt:lpstr>
      <vt:lpstr>Border Contours</vt:lpstr>
      <vt:lpstr>Drawing</vt:lpstr>
      <vt:lpstr>Major Connectors Contact with Abutments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Removable Partial Denture Design Dalhousie University</dc:title>
  <cp:lastModifiedBy>Robert Loney</cp:lastModifiedBy>
  <cp:revision>1</cp:revision>
  <dcterms:modified xsi:type="dcterms:W3CDTF">2018-07-17T01:20:37Z</dcterms:modified>
</cp:coreProperties>
</file>