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25" r:id="rId1"/>
  </p:sldMasterIdLst>
  <p:notesMasterIdLst>
    <p:notesMasterId r:id="rId40"/>
  </p:notesMasterIdLst>
  <p:sldIdLst>
    <p:sldId id="256" r:id="rId2"/>
    <p:sldId id="279" r:id="rId3"/>
    <p:sldId id="258" r:id="rId4"/>
    <p:sldId id="281" r:id="rId5"/>
    <p:sldId id="308" r:id="rId6"/>
    <p:sldId id="261" r:id="rId7"/>
    <p:sldId id="284" r:id="rId8"/>
    <p:sldId id="262" r:id="rId9"/>
    <p:sldId id="263" r:id="rId10"/>
    <p:sldId id="306" r:id="rId11"/>
    <p:sldId id="285" r:id="rId12"/>
    <p:sldId id="264" r:id="rId13"/>
    <p:sldId id="282" r:id="rId14"/>
    <p:sldId id="265" r:id="rId15"/>
    <p:sldId id="266" r:id="rId16"/>
    <p:sldId id="267" r:id="rId17"/>
    <p:sldId id="268" r:id="rId18"/>
    <p:sldId id="286" r:id="rId19"/>
    <p:sldId id="295" r:id="rId20"/>
    <p:sldId id="269" r:id="rId21"/>
    <p:sldId id="296" r:id="rId22"/>
    <p:sldId id="300" r:id="rId23"/>
    <p:sldId id="303" r:id="rId24"/>
    <p:sldId id="304" r:id="rId25"/>
    <p:sldId id="305" r:id="rId26"/>
    <p:sldId id="301" r:id="rId27"/>
    <p:sldId id="289" r:id="rId28"/>
    <p:sldId id="307" r:id="rId29"/>
    <p:sldId id="291" r:id="rId30"/>
    <p:sldId id="298" r:id="rId31"/>
    <p:sldId id="270" r:id="rId32"/>
    <p:sldId id="299" r:id="rId33"/>
    <p:sldId id="271" r:id="rId34"/>
    <p:sldId id="302" r:id="rId35"/>
    <p:sldId id="272" r:id="rId36"/>
    <p:sldId id="297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31"/>
    <p:restoredTop sz="94563"/>
  </p:normalViewPr>
  <p:slideViewPr>
    <p:cSldViewPr>
      <p:cViewPr varScale="1">
        <p:scale>
          <a:sx n="82" d="100"/>
          <a:sy n="82" d="100"/>
        </p:scale>
        <p:origin x="2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4E65EE-F801-1249-97A2-6F154A6211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09FA2-901F-2148-B147-E431DE9BE8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5F4D8D-A467-2F4E-88ED-48961BFC815A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5851C5C-CE15-214A-9318-2552442318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7C33488-67DE-4043-81FD-CFFB2C39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9ACE-124C-7746-865B-F0606527B7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4EC3A-3DA3-1C4D-9F2A-5C086F318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69F289-90B6-A64C-840D-E6737BB637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EE8ED4BF-E714-4D42-A380-255045C33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D63AD10-23FA-A24D-BE24-00829053EE57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E16E2B2-AF1D-C04A-9DB8-6051B782D8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2988B3B3-F775-014C-A512-B444532D1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569B2CE6-4F19-1E4F-A9CE-206CDD528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5ED501-E163-E747-9641-89CD2EF08AA2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9C0C949-3814-7F48-B88A-6518AD97F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318EA39-608B-3347-914B-2069CFF23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4A0C38DE-C3A1-DF44-A90C-6B42907ED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BB0C7D5-0FB4-E440-86E2-1D5D4217F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AB5E3F20-F78A-F640-B8C9-EA910CB8C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25A4A81-7B35-D940-86D4-0263D50E6488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9067D-5F54-BE4D-A449-D6E0FD5F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7D5A3-DB54-B74B-A7EE-7F3501AE3090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2183C-F239-A241-86B0-D7440314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7C39-D615-E04C-8861-E044BB3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14EE9-674D-2442-B407-71C5FAFDB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77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E8FB2-320E-1A49-9B98-D1CBA0AA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AB107-A8D7-B64B-9BCE-FA633F5705BC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6B761-E24C-4049-8107-A1552928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94D71-2BFD-A548-9188-A5E826BD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B343A-E7BF-BF4A-86A5-6C3A60651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42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E6973-61F7-7143-8BD1-655CFDC4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41F60-67BC-5B46-8264-8B85F7716869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46C93-CF0A-144B-9F2B-579FD818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084BC-70BE-BE4A-A031-192A55D5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FC422-E5C3-DF49-B89D-7ADBF9C22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07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3F3C-C668-1A44-BF1B-CC083EF0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7D40-F1D2-D145-87BE-C390C218D5DC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E1F21-FA6E-A748-93F7-3FBCC87C8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8FBF5-39C9-814A-A5A3-5E6DD54C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7C316-47E5-E646-992F-D550F708D2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1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03041-A0A4-614A-A2B3-D58163E7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1294A-8926-BC49-B41E-9CE51E2E9409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FCB16-142B-2C40-88C2-109DEA47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761BE-54F4-8F41-A340-C5D84833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5E31-4AF8-1B41-BDF0-7727C8FF8A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05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0E7D3B-F715-DC41-A671-082A882B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DE6F-A5C1-D640-833D-99EA60CF270F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1C0221-AC12-E448-A3BD-4B9F3510F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D65065-EB07-F742-A265-C49C7905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42040-01A3-DE48-93C7-8C0CF1247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6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F5E31A-D6EE-3149-9CE3-ED6D92FC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5A2B-E4E7-9342-B49E-408EF40FA7B8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E2E5D6-D897-354B-B7F2-5CC34D7F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11C999-8864-F34F-BED5-DCFEDAB0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AFF58-F12F-2A4F-A2DA-102E17CDC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50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BF9CC6-850F-E04F-AD75-370ED2068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75624-AE5A-C64E-A78D-39A584143483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509820A-6D20-B542-8F4D-27C78A68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784158-1383-AB4E-9E79-B2426B99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DC72-E29A-024F-9448-401C1E843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60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E28083-5C78-0146-98FB-3E83565B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B8140-0736-4441-9A4B-4BA49E02669F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29BA31-2336-394D-A853-5B687F16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8DFDD8-7D3D-C642-83E0-0077EC44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EDFDC-C129-6D42-ADA6-F21BD2701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8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B1CCE7-ED6B-DD49-A888-603DD93E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1081-8E25-954D-ACAE-140E6B8780F6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4AC2E1-39AD-3742-8142-CF3A29F5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02331F-37CC-0E42-8EE2-67F49DC7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ED4CA-11C0-8A43-996F-3C7DBEDD1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55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0F93FD-6DD4-0C42-BBD7-6863EB78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5B73C-657A-6544-9CA6-89FD25CED630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CB6462-74CE-B242-A572-6E69E58C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3D820A-D239-2545-B02D-2EF66467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1BEE-93AD-8543-AE3E-EBEC57886F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1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1000">
              <a:srgbClr val="000000"/>
            </a:gs>
            <a:gs pos="62000">
              <a:srgbClr val="24213E"/>
            </a:gs>
            <a:gs pos="100000">
              <a:srgbClr val="51566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022F073-BCE5-D54E-ADEC-29962061FE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9E453D5-837A-354F-A632-AE8AA9E7BD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DD80C-8000-0843-AF69-117591D11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E4B943C-968F-7947-B0FF-2D8A148D8DDE}" type="datetimeFigureOut">
              <a:rPr lang="en-US" altLang="en-US"/>
              <a:pPr>
                <a:defRPr/>
              </a:pPr>
              <a:t>1/23/19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D0885-980D-594F-A2BF-B78488A6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ACA73-7E5E-B041-B1F4-38415CFFA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14AD8A-8726-A241-86CA-650AD6BEDE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7FB783F6-B3EF-8042-B068-68B5ECDF67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rgbClr val="FFF6A7"/>
                </a:solidFill>
                <a:ea typeface="+mj-ea"/>
                <a:cs typeface="+mj-cs"/>
              </a:rPr>
              <a:t>Final Impressions for </a:t>
            </a:r>
            <a:br>
              <a:rPr lang="en-US" sz="4400" dirty="0">
                <a:solidFill>
                  <a:srgbClr val="FFF6A7"/>
                </a:solidFill>
                <a:ea typeface="+mj-ea"/>
                <a:cs typeface="+mj-cs"/>
              </a:rPr>
            </a:br>
            <a:r>
              <a:rPr lang="en-US" sz="4400" dirty="0">
                <a:solidFill>
                  <a:srgbClr val="FFF6A7"/>
                </a:solidFill>
                <a:ea typeface="+mj-ea"/>
                <a:cs typeface="+mj-cs"/>
              </a:rPr>
              <a:t>Complete Dentures</a:t>
            </a:r>
          </a:p>
        </p:txBody>
      </p:sp>
      <p:pic>
        <p:nvPicPr>
          <p:cNvPr id="14338" name="Picture 1" descr="IMG_2656.jpg">
            <a:extLst>
              <a:ext uri="{FF2B5EF4-FFF2-40B4-BE49-F238E27FC236}">
                <a16:creationId xmlns:a16="http://schemas.microsoft.com/office/drawing/2014/main" id="{330C20EF-D6F7-404A-B6BF-5CA04A414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424973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IMG_6335.jpg">
            <a:extLst>
              <a:ext uri="{FF2B5EF4-FFF2-40B4-BE49-F238E27FC236}">
                <a16:creationId xmlns:a16="http://schemas.microsoft.com/office/drawing/2014/main" id="{A0CFB8AB-4FDD-5A4B-A857-17BE1A226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401796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>
            <a:extLst>
              <a:ext uri="{FF2B5EF4-FFF2-40B4-BE49-F238E27FC236}">
                <a16:creationId xmlns:a16="http://schemas.microsoft.com/office/drawing/2014/main" id="{1F503CE1-FA96-1D4E-A350-41FBFB5AC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>
                <a:solidFill>
                  <a:srgbClr val="BFF1FF"/>
                </a:solidFill>
                <a:ea typeface="ＭＳ Ｐゴシック" panose="020B0600070205080204" pitchFamily="34" charset="-128"/>
              </a:rPr>
              <a:t>Adhesive</a:t>
            </a:r>
            <a:endParaRPr lang="en-US" altLang="en-US">
              <a:solidFill>
                <a:srgbClr val="BFF1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92135FBE-B5B8-9C44-9178-0290B50FDD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1700213"/>
            <a:ext cx="6503988" cy="20574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Pour small amount into tray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Spread THIN with disposable brush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Do NOT use cap brush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Allow to dry minimum of 5 minutes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FBD59BDD-A7F9-C94F-9A7C-C4F6ADC03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63" y="3716338"/>
            <a:ext cx="422592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53BE06-B0A7-684F-998C-3711ACCAC4DF}"/>
              </a:ext>
            </a:extLst>
          </p:cNvPr>
          <p:cNvSpPr txBox="1"/>
          <p:nvPr/>
        </p:nvSpPr>
        <p:spPr>
          <a:xfrm>
            <a:off x="3708400" y="6092825"/>
            <a:ext cx="13684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Too thick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D0B980-31B0-584B-A010-FB0AF796594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03800" y="5300663"/>
            <a:ext cx="1152525" cy="936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1621AC-158E-7C43-9BF0-06C891B1A5D5}"/>
              </a:ext>
            </a:extLst>
          </p:cNvPr>
          <p:cNvSpPr txBox="1"/>
          <p:nvPr/>
        </p:nvSpPr>
        <p:spPr>
          <a:xfrm>
            <a:off x="7524750" y="6237288"/>
            <a:ext cx="14398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Just Right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894DA-11CC-A146-97D0-D934C83E2D5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172450" y="5013325"/>
            <a:ext cx="144463" cy="12239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4" name="Picture 11" descr="IMG_6662.jpg">
            <a:extLst>
              <a:ext uri="{FF2B5EF4-FFF2-40B4-BE49-F238E27FC236}">
                <a16:creationId xmlns:a16="http://schemas.microsoft.com/office/drawing/2014/main" id="{B9418887-2928-024D-AC03-9835B63E3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291623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" descr="IMG_6658.jpg">
            <a:extLst>
              <a:ext uri="{FF2B5EF4-FFF2-40B4-BE49-F238E27FC236}">
                <a16:creationId xmlns:a16="http://schemas.microsoft.com/office/drawing/2014/main" id="{DCAD299B-D015-D24F-8EDC-E98C51F5E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25" y="1295400"/>
            <a:ext cx="26828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4">
            <a:extLst>
              <a:ext uri="{FF2B5EF4-FFF2-40B4-BE49-F238E27FC236}">
                <a16:creationId xmlns:a16="http://schemas.microsoft.com/office/drawing/2014/main" id="{B3D3E53E-72EA-A74F-8513-8B3EA2FEF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2060575"/>
            <a:ext cx="5762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Helvetica" pitchFamily="2" charset="0"/>
              </a:rPr>
              <a:t>X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1166EAB-9008-8A4E-ACF3-35F02A1E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9FFB9"/>
                </a:solidFill>
                <a:ea typeface="ＭＳ Ｐゴシック" panose="020B0600070205080204" pitchFamily="34" charset="-128"/>
              </a:rPr>
              <a:t>Final Impressions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AE0C7A8F-EDC2-C445-A3C8-B22044D7FB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7338" y="2057400"/>
            <a:ext cx="5816600" cy="1371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Dry tissues with 2x2 gauze folded in cotton pliers</a:t>
            </a:r>
          </a:p>
        </p:txBody>
      </p:sp>
      <p:pic>
        <p:nvPicPr>
          <p:cNvPr id="25603" name="Picture 1" descr="FnImp_23.jpg">
            <a:extLst>
              <a:ext uri="{FF2B5EF4-FFF2-40B4-BE49-F238E27FC236}">
                <a16:creationId xmlns:a16="http://schemas.microsoft.com/office/drawing/2014/main" id="{A387324D-4571-014A-9A64-FFC077259E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4392612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4B2A11A2-4F95-4646-9CFC-5EA038A1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20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B9FFB9"/>
                </a:solidFill>
                <a:ea typeface="ＭＳ Ｐゴシック" panose="020B0600070205080204" pitchFamily="34" charset="-128"/>
              </a:rPr>
              <a:t>Tissue Rest</a:t>
            </a:r>
          </a:p>
        </p:txBody>
      </p:sp>
      <p:sp>
        <p:nvSpPr>
          <p:cNvPr id="26626" name="Rectangle 5">
            <a:extLst>
              <a:ext uri="{FF2B5EF4-FFF2-40B4-BE49-F238E27FC236}">
                <a16:creationId xmlns:a16="http://schemas.microsoft.com/office/drawing/2014/main" id="{83E0A0EB-D261-5748-8981-27CFD54BB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338" y="2057400"/>
            <a:ext cx="6672262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Leave dentures out 24 hours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Tissue recovery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 low viscosity polyvinyl siloxane material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Use adhesive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>
            <a:extLst>
              <a:ext uri="{FF2B5EF4-FFF2-40B4-BE49-F238E27FC236}">
                <a16:creationId xmlns:a16="http://schemas.microsoft.com/office/drawing/2014/main" id="{97746737-4251-2245-89BB-0597B806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Loading Custom Trays</a:t>
            </a:r>
          </a:p>
        </p:txBody>
      </p:sp>
      <p:sp>
        <p:nvSpPr>
          <p:cNvPr id="27650" name="Rectangle 5">
            <a:extLst>
              <a:ext uri="{FF2B5EF4-FFF2-40B4-BE49-F238E27FC236}">
                <a16:creationId xmlns:a16="http://schemas.microsoft.com/office/drawing/2014/main" id="{5D0A7F53-5B6E-6D4F-84B4-D42C2F4C8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146175"/>
            <a:ext cx="7315200" cy="3124200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Enough material to replace wax spacer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Load quickly – viscosity increases rapidly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Avoid bubbles when loading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Bring material over peripheries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CD6155E8-1779-C445-BF86-6801E811D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0" y="3898900"/>
            <a:ext cx="3221038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8E2FE355-3489-C74D-BE66-DF1346DC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4270375"/>
            <a:ext cx="246221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>
            <a:extLst>
              <a:ext uri="{FF2B5EF4-FFF2-40B4-BE49-F238E27FC236}">
                <a16:creationId xmlns:a16="http://schemas.microsoft.com/office/drawing/2014/main" id="{DF8E7BF5-A741-4D40-948D-FF98590E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Cover Peripheries</a:t>
            </a:r>
          </a:p>
        </p:txBody>
      </p:sp>
      <p:sp>
        <p:nvSpPr>
          <p:cNvPr id="28674" name="Rectangle 5">
            <a:extLst>
              <a:ext uri="{FF2B5EF4-FFF2-40B4-BE49-F238E27FC236}">
                <a16:creationId xmlns:a16="http://schemas.microsoft.com/office/drawing/2014/main" id="{D01F53AE-30D1-CE4E-B32C-53CFFAD1A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3" y="1484313"/>
            <a:ext cx="6707187" cy="1684337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Cover border molding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Minimizes chance of voids in vestibule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0A93736-D4DC-FC4F-8A3E-3508A9A6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338" y="3094038"/>
            <a:ext cx="3884612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9">
            <a:extLst>
              <a:ext uri="{FF2B5EF4-FFF2-40B4-BE49-F238E27FC236}">
                <a16:creationId xmlns:a16="http://schemas.microsoft.com/office/drawing/2014/main" id="{3C28F7F7-FB56-4845-8968-6A816DAA9CB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286000"/>
            <a:ext cx="2316163" cy="3657600"/>
            <a:chOff x="4224" y="1488"/>
            <a:chExt cx="1459" cy="2304"/>
          </a:xfrm>
        </p:grpSpPr>
        <p:sp>
          <p:nvSpPr>
            <p:cNvPr id="21510" name="Oval 6">
              <a:extLst>
                <a:ext uri="{FF2B5EF4-FFF2-40B4-BE49-F238E27FC236}">
                  <a16:creationId xmlns:a16="http://schemas.microsoft.com/office/drawing/2014/main" id="{BB1B999F-DBC6-5842-B9A2-DFD363BCD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523"/>
              <a:ext cx="1200" cy="1488"/>
            </a:xfrm>
            <a:prstGeom prst="ellipse">
              <a:avLst/>
            </a:prstGeom>
            <a:solidFill>
              <a:srgbClr val="FFCC99"/>
            </a:solidFill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  <p:sp>
          <p:nvSpPr>
            <p:cNvPr id="21511" name="Freeform 7">
              <a:extLst>
                <a:ext uri="{FF2B5EF4-FFF2-40B4-BE49-F238E27FC236}">
                  <a16:creationId xmlns:a16="http://schemas.microsoft.com/office/drawing/2014/main" id="{A23D1BCC-232B-5F4C-85AD-D3163AC9C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950"/>
              <a:ext cx="241" cy="181"/>
            </a:xfrm>
            <a:custGeom>
              <a:avLst/>
              <a:gdLst>
                <a:gd name="T0" fmla="*/ 43 w 241"/>
                <a:gd name="T1" fmla="*/ 26 h 181"/>
                <a:gd name="T2" fmla="*/ 112 w 241"/>
                <a:gd name="T3" fmla="*/ 181 h 181"/>
                <a:gd name="T4" fmla="*/ 146 w 241"/>
                <a:gd name="T5" fmla="*/ 172 h 181"/>
                <a:gd name="T6" fmla="*/ 163 w 241"/>
                <a:gd name="T7" fmla="*/ 147 h 181"/>
                <a:gd name="T8" fmla="*/ 241 w 241"/>
                <a:gd name="T9" fmla="*/ 69 h 181"/>
                <a:gd name="T10" fmla="*/ 146 w 241"/>
                <a:gd name="T11" fmla="*/ 0 h 181"/>
                <a:gd name="T12" fmla="*/ 9 w 241"/>
                <a:gd name="T13" fmla="*/ 26 h 181"/>
                <a:gd name="T14" fmla="*/ 0 w 241"/>
                <a:gd name="T15" fmla="*/ 52 h 181"/>
                <a:gd name="T16" fmla="*/ 95 w 241"/>
                <a:gd name="T17" fmla="*/ 12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181">
                  <a:moveTo>
                    <a:pt x="43" y="26"/>
                  </a:moveTo>
                  <a:cubicBezTo>
                    <a:pt x="61" y="79"/>
                    <a:pt x="93" y="127"/>
                    <a:pt x="112" y="181"/>
                  </a:cubicBezTo>
                  <a:cubicBezTo>
                    <a:pt x="123" y="178"/>
                    <a:pt x="136" y="178"/>
                    <a:pt x="146" y="172"/>
                  </a:cubicBezTo>
                  <a:cubicBezTo>
                    <a:pt x="154" y="166"/>
                    <a:pt x="156" y="154"/>
                    <a:pt x="163" y="147"/>
                  </a:cubicBezTo>
                  <a:cubicBezTo>
                    <a:pt x="187" y="116"/>
                    <a:pt x="218" y="102"/>
                    <a:pt x="241" y="69"/>
                  </a:cubicBezTo>
                  <a:cubicBezTo>
                    <a:pt x="224" y="22"/>
                    <a:pt x="188" y="11"/>
                    <a:pt x="146" y="0"/>
                  </a:cubicBezTo>
                  <a:cubicBezTo>
                    <a:pt x="87" y="6"/>
                    <a:pt x="58" y="8"/>
                    <a:pt x="9" y="26"/>
                  </a:cubicBezTo>
                  <a:cubicBezTo>
                    <a:pt x="6" y="34"/>
                    <a:pt x="0" y="42"/>
                    <a:pt x="0" y="52"/>
                  </a:cubicBezTo>
                  <a:cubicBezTo>
                    <a:pt x="0" y="104"/>
                    <a:pt x="68" y="94"/>
                    <a:pt x="95" y="121"/>
                  </a:cubicBezTo>
                </a:path>
              </a:pathLst>
            </a:custGeom>
            <a:solidFill>
              <a:srgbClr val="FFCC99"/>
            </a:solidFill>
            <a:ln w="12700" cap="sq" cmpd="sng">
              <a:solidFill>
                <a:srgbClr val="FFCC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  <p:sp>
          <p:nvSpPr>
            <p:cNvPr id="21512" name="Freeform 8">
              <a:extLst>
                <a:ext uri="{FF2B5EF4-FFF2-40B4-BE49-F238E27FC236}">
                  <a16:creationId xmlns:a16="http://schemas.microsoft.com/office/drawing/2014/main" id="{FFFCF76A-32DC-5041-B0E5-1B18D233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1" y="2176"/>
              <a:ext cx="182" cy="287"/>
            </a:xfrm>
            <a:custGeom>
              <a:avLst/>
              <a:gdLst>
                <a:gd name="T0" fmla="*/ 87 w 182"/>
                <a:gd name="T1" fmla="*/ 43 h 287"/>
                <a:gd name="T2" fmla="*/ 147 w 182"/>
                <a:gd name="T3" fmla="*/ 0 h 287"/>
                <a:gd name="T4" fmla="*/ 182 w 182"/>
                <a:gd name="T5" fmla="*/ 69 h 287"/>
                <a:gd name="T6" fmla="*/ 130 w 182"/>
                <a:gd name="T7" fmla="*/ 138 h 287"/>
                <a:gd name="T8" fmla="*/ 104 w 182"/>
                <a:gd name="T9" fmla="*/ 181 h 287"/>
                <a:gd name="T10" fmla="*/ 70 w 182"/>
                <a:gd name="T11" fmla="*/ 250 h 287"/>
                <a:gd name="T12" fmla="*/ 10 w 182"/>
                <a:gd name="T13" fmla="*/ 275 h 287"/>
                <a:gd name="T14" fmla="*/ 1 w 182"/>
                <a:gd name="T15" fmla="*/ 250 h 287"/>
                <a:gd name="T16" fmla="*/ 36 w 182"/>
                <a:gd name="T17" fmla="*/ 86 h 287"/>
                <a:gd name="T18" fmla="*/ 44 w 182"/>
                <a:gd name="T19" fmla="*/ 60 h 287"/>
                <a:gd name="T20" fmla="*/ 87 w 182"/>
                <a:gd name="T21" fmla="*/ 4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287">
                  <a:moveTo>
                    <a:pt x="87" y="43"/>
                  </a:moveTo>
                  <a:cubicBezTo>
                    <a:pt x="100" y="3"/>
                    <a:pt x="109" y="13"/>
                    <a:pt x="147" y="0"/>
                  </a:cubicBezTo>
                  <a:cubicBezTo>
                    <a:pt x="169" y="21"/>
                    <a:pt x="172" y="40"/>
                    <a:pt x="182" y="69"/>
                  </a:cubicBezTo>
                  <a:cubicBezTo>
                    <a:pt x="170" y="103"/>
                    <a:pt x="160" y="118"/>
                    <a:pt x="130" y="138"/>
                  </a:cubicBezTo>
                  <a:cubicBezTo>
                    <a:pt x="107" y="210"/>
                    <a:pt x="139" y="122"/>
                    <a:pt x="104" y="181"/>
                  </a:cubicBezTo>
                  <a:cubicBezTo>
                    <a:pt x="88" y="206"/>
                    <a:pt x="91" y="226"/>
                    <a:pt x="70" y="250"/>
                  </a:cubicBezTo>
                  <a:cubicBezTo>
                    <a:pt x="57" y="286"/>
                    <a:pt x="45" y="287"/>
                    <a:pt x="10" y="275"/>
                  </a:cubicBezTo>
                  <a:cubicBezTo>
                    <a:pt x="7" y="266"/>
                    <a:pt x="0" y="258"/>
                    <a:pt x="1" y="250"/>
                  </a:cubicBezTo>
                  <a:cubicBezTo>
                    <a:pt x="4" y="191"/>
                    <a:pt x="18" y="140"/>
                    <a:pt x="36" y="86"/>
                  </a:cubicBezTo>
                  <a:cubicBezTo>
                    <a:pt x="38" y="77"/>
                    <a:pt x="37" y="66"/>
                    <a:pt x="44" y="60"/>
                  </a:cubicBezTo>
                  <a:cubicBezTo>
                    <a:pt x="54" y="49"/>
                    <a:pt x="73" y="50"/>
                    <a:pt x="87" y="43"/>
                  </a:cubicBezTo>
                  <a:close/>
                </a:path>
              </a:pathLst>
            </a:custGeom>
            <a:solidFill>
              <a:srgbClr val="FFCC99"/>
            </a:solidFill>
            <a:ln w="12700" cap="sq" cmpd="sng">
              <a:solidFill>
                <a:srgbClr val="FFCC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  <p:sp>
          <p:nvSpPr>
            <p:cNvPr id="21513" name="Freeform 9">
              <a:extLst>
                <a:ext uri="{FF2B5EF4-FFF2-40B4-BE49-F238E27FC236}">
                  <a16:creationId xmlns:a16="http://schemas.microsoft.com/office/drawing/2014/main" id="{BE4679FF-5B9C-B54C-B5E5-9847ABC09BC1}"/>
                </a:ext>
              </a:extLst>
            </p:cNvPr>
            <p:cNvSpPr>
              <a:spLocks/>
            </p:cNvSpPr>
            <p:nvPr/>
          </p:nvSpPr>
          <p:spPr bwMode="auto">
            <a:xfrm rot="6871792">
              <a:off x="4277" y="2201"/>
              <a:ext cx="182" cy="287"/>
            </a:xfrm>
            <a:custGeom>
              <a:avLst/>
              <a:gdLst>
                <a:gd name="T0" fmla="*/ 87 w 182"/>
                <a:gd name="T1" fmla="*/ 43 h 287"/>
                <a:gd name="T2" fmla="*/ 147 w 182"/>
                <a:gd name="T3" fmla="*/ 0 h 287"/>
                <a:gd name="T4" fmla="*/ 182 w 182"/>
                <a:gd name="T5" fmla="*/ 69 h 287"/>
                <a:gd name="T6" fmla="*/ 130 w 182"/>
                <a:gd name="T7" fmla="*/ 138 h 287"/>
                <a:gd name="T8" fmla="*/ 104 w 182"/>
                <a:gd name="T9" fmla="*/ 181 h 287"/>
                <a:gd name="T10" fmla="*/ 70 w 182"/>
                <a:gd name="T11" fmla="*/ 250 h 287"/>
                <a:gd name="T12" fmla="*/ 10 w 182"/>
                <a:gd name="T13" fmla="*/ 275 h 287"/>
                <a:gd name="T14" fmla="*/ 1 w 182"/>
                <a:gd name="T15" fmla="*/ 250 h 287"/>
                <a:gd name="T16" fmla="*/ 36 w 182"/>
                <a:gd name="T17" fmla="*/ 86 h 287"/>
                <a:gd name="T18" fmla="*/ 44 w 182"/>
                <a:gd name="T19" fmla="*/ 60 h 287"/>
                <a:gd name="T20" fmla="*/ 87 w 182"/>
                <a:gd name="T21" fmla="*/ 4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287">
                  <a:moveTo>
                    <a:pt x="87" y="43"/>
                  </a:moveTo>
                  <a:cubicBezTo>
                    <a:pt x="100" y="3"/>
                    <a:pt x="109" y="13"/>
                    <a:pt x="147" y="0"/>
                  </a:cubicBezTo>
                  <a:cubicBezTo>
                    <a:pt x="169" y="21"/>
                    <a:pt x="172" y="40"/>
                    <a:pt x="182" y="69"/>
                  </a:cubicBezTo>
                  <a:cubicBezTo>
                    <a:pt x="170" y="103"/>
                    <a:pt x="160" y="118"/>
                    <a:pt x="130" y="138"/>
                  </a:cubicBezTo>
                  <a:cubicBezTo>
                    <a:pt x="107" y="210"/>
                    <a:pt x="139" y="122"/>
                    <a:pt x="104" y="181"/>
                  </a:cubicBezTo>
                  <a:cubicBezTo>
                    <a:pt x="88" y="206"/>
                    <a:pt x="91" y="226"/>
                    <a:pt x="70" y="250"/>
                  </a:cubicBezTo>
                  <a:cubicBezTo>
                    <a:pt x="57" y="286"/>
                    <a:pt x="45" y="287"/>
                    <a:pt x="10" y="275"/>
                  </a:cubicBezTo>
                  <a:cubicBezTo>
                    <a:pt x="7" y="266"/>
                    <a:pt x="0" y="258"/>
                    <a:pt x="1" y="250"/>
                  </a:cubicBezTo>
                  <a:cubicBezTo>
                    <a:pt x="4" y="191"/>
                    <a:pt x="18" y="140"/>
                    <a:pt x="36" y="86"/>
                  </a:cubicBezTo>
                  <a:cubicBezTo>
                    <a:pt x="38" y="77"/>
                    <a:pt x="37" y="66"/>
                    <a:pt x="44" y="60"/>
                  </a:cubicBezTo>
                  <a:cubicBezTo>
                    <a:pt x="54" y="49"/>
                    <a:pt x="73" y="50"/>
                    <a:pt x="87" y="43"/>
                  </a:cubicBezTo>
                  <a:close/>
                </a:path>
              </a:pathLst>
            </a:custGeom>
            <a:solidFill>
              <a:srgbClr val="FFCC99"/>
            </a:solidFill>
            <a:ln w="12700" cap="sq" cmpd="sng">
              <a:solidFill>
                <a:srgbClr val="FFCC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  <p:sp>
          <p:nvSpPr>
            <p:cNvPr id="21514" name="Freeform 10">
              <a:extLst>
                <a:ext uri="{FF2B5EF4-FFF2-40B4-BE49-F238E27FC236}">
                  <a16:creationId xmlns:a16="http://schemas.microsoft.com/office/drawing/2014/main" id="{8718396E-9F15-BD4E-8B69-C81B5500D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" y="1488"/>
              <a:ext cx="1247" cy="1299"/>
            </a:xfrm>
            <a:custGeom>
              <a:avLst/>
              <a:gdLst>
                <a:gd name="T0" fmla="*/ 17 w 1247"/>
                <a:gd name="T1" fmla="*/ 748 h 1299"/>
                <a:gd name="T2" fmla="*/ 26 w 1247"/>
                <a:gd name="T3" fmla="*/ 852 h 1299"/>
                <a:gd name="T4" fmla="*/ 129 w 1247"/>
                <a:gd name="T5" fmla="*/ 903 h 1299"/>
                <a:gd name="T6" fmla="*/ 180 w 1247"/>
                <a:gd name="T7" fmla="*/ 1032 h 1299"/>
                <a:gd name="T8" fmla="*/ 249 w 1247"/>
                <a:gd name="T9" fmla="*/ 1075 h 1299"/>
                <a:gd name="T10" fmla="*/ 352 w 1247"/>
                <a:gd name="T11" fmla="*/ 1161 h 1299"/>
                <a:gd name="T12" fmla="*/ 542 w 1247"/>
                <a:gd name="T13" fmla="*/ 1230 h 1299"/>
                <a:gd name="T14" fmla="*/ 705 w 1247"/>
                <a:gd name="T15" fmla="*/ 1290 h 1299"/>
                <a:gd name="T16" fmla="*/ 757 w 1247"/>
                <a:gd name="T17" fmla="*/ 1299 h 1299"/>
                <a:gd name="T18" fmla="*/ 886 w 1247"/>
                <a:gd name="T19" fmla="*/ 1135 h 1299"/>
                <a:gd name="T20" fmla="*/ 903 w 1247"/>
                <a:gd name="T21" fmla="*/ 1127 h 1299"/>
                <a:gd name="T22" fmla="*/ 1006 w 1247"/>
                <a:gd name="T23" fmla="*/ 1049 h 1299"/>
                <a:gd name="T24" fmla="*/ 1084 w 1247"/>
                <a:gd name="T25" fmla="*/ 981 h 1299"/>
                <a:gd name="T26" fmla="*/ 1127 w 1247"/>
                <a:gd name="T27" fmla="*/ 946 h 1299"/>
                <a:gd name="T28" fmla="*/ 1135 w 1247"/>
                <a:gd name="T29" fmla="*/ 920 h 1299"/>
                <a:gd name="T30" fmla="*/ 1161 w 1247"/>
                <a:gd name="T31" fmla="*/ 895 h 1299"/>
                <a:gd name="T32" fmla="*/ 1196 w 1247"/>
                <a:gd name="T33" fmla="*/ 800 h 1299"/>
                <a:gd name="T34" fmla="*/ 1247 w 1247"/>
                <a:gd name="T35" fmla="*/ 697 h 1299"/>
                <a:gd name="T36" fmla="*/ 1247 w 1247"/>
                <a:gd name="T37" fmla="*/ 482 h 1299"/>
                <a:gd name="T38" fmla="*/ 1204 w 1247"/>
                <a:gd name="T39" fmla="*/ 413 h 1299"/>
                <a:gd name="T40" fmla="*/ 1187 w 1247"/>
                <a:gd name="T41" fmla="*/ 387 h 1299"/>
                <a:gd name="T42" fmla="*/ 1170 w 1247"/>
                <a:gd name="T43" fmla="*/ 336 h 1299"/>
                <a:gd name="T44" fmla="*/ 1135 w 1247"/>
                <a:gd name="T45" fmla="*/ 301 h 1299"/>
                <a:gd name="T46" fmla="*/ 1101 w 1247"/>
                <a:gd name="T47" fmla="*/ 250 h 1299"/>
                <a:gd name="T48" fmla="*/ 1066 w 1247"/>
                <a:gd name="T49" fmla="*/ 163 h 1299"/>
                <a:gd name="T50" fmla="*/ 1015 w 1247"/>
                <a:gd name="T51" fmla="*/ 146 h 1299"/>
                <a:gd name="T52" fmla="*/ 972 w 1247"/>
                <a:gd name="T53" fmla="*/ 112 h 1299"/>
                <a:gd name="T54" fmla="*/ 937 w 1247"/>
                <a:gd name="T55" fmla="*/ 69 h 1299"/>
                <a:gd name="T56" fmla="*/ 860 w 1247"/>
                <a:gd name="T57" fmla="*/ 34 h 1299"/>
                <a:gd name="T58" fmla="*/ 783 w 1247"/>
                <a:gd name="T59" fmla="*/ 9 h 1299"/>
                <a:gd name="T60" fmla="*/ 611 w 1247"/>
                <a:gd name="T61" fmla="*/ 0 h 1299"/>
                <a:gd name="T62" fmla="*/ 550 w 1247"/>
                <a:gd name="T63" fmla="*/ 9 h 1299"/>
                <a:gd name="T64" fmla="*/ 456 w 1247"/>
                <a:gd name="T65" fmla="*/ 26 h 1299"/>
                <a:gd name="T66" fmla="*/ 352 w 1247"/>
                <a:gd name="T67" fmla="*/ 69 h 1299"/>
                <a:gd name="T68" fmla="*/ 284 w 1247"/>
                <a:gd name="T69" fmla="*/ 112 h 1299"/>
                <a:gd name="T70" fmla="*/ 258 w 1247"/>
                <a:gd name="T71" fmla="*/ 155 h 1299"/>
                <a:gd name="T72" fmla="*/ 172 w 1247"/>
                <a:gd name="T73" fmla="*/ 224 h 1299"/>
                <a:gd name="T74" fmla="*/ 112 w 1247"/>
                <a:gd name="T75" fmla="*/ 293 h 1299"/>
                <a:gd name="T76" fmla="*/ 94 w 1247"/>
                <a:gd name="T77" fmla="*/ 344 h 1299"/>
                <a:gd name="T78" fmla="*/ 86 w 1247"/>
                <a:gd name="T79" fmla="*/ 396 h 1299"/>
                <a:gd name="T80" fmla="*/ 51 w 1247"/>
                <a:gd name="T81" fmla="*/ 465 h 1299"/>
                <a:gd name="T82" fmla="*/ 34 w 1247"/>
                <a:gd name="T83" fmla="*/ 559 h 1299"/>
                <a:gd name="T84" fmla="*/ 0 w 1247"/>
                <a:gd name="T85" fmla="*/ 637 h 1299"/>
                <a:gd name="T86" fmla="*/ 8 w 1247"/>
                <a:gd name="T87" fmla="*/ 731 h 1299"/>
                <a:gd name="T88" fmla="*/ 17 w 1247"/>
                <a:gd name="T89" fmla="*/ 74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47" h="1299">
                  <a:moveTo>
                    <a:pt x="17" y="748"/>
                  </a:moveTo>
                  <a:cubicBezTo>
                    <a:pt x="20" y="782"/>
                    <a:pt x="21" y="817"/>
                    <a:pt x="26" y="852"/>
                  </a:cubicBezTo>
                  <a:cubicBezTo>
                    <a:pt x="31" y="897"/>
                    <a:pt x="93" y="892"/>
                    <a:pt x="129" y="903"/>
                  </a:cubicBezTo>
                  <a:cubicBezTo>
                    <a:pt x="155" y="942"/>
                    <a:pt x="156" y="992"/>
                    <a:pt x="180" y="1032"/>
                  </a:cubicBezTo>
                  <a:cubicBezTo>
                    <a:pt x="194" y="1056"/>
                    <a:pt x="228" y="1056"/>
                    <a:pt x="249" y="1075"/>
                  </a:cubicBezTo>
                  <a:cubicBezTo>
                    <a:pt x="286" y="1108"/>
                    <a:pt x="305" y="1146"/>
                    <a:pt x="352" y="1161"/>
                  </a:cubicBezTo>
                  <a:cubicBezTo>
                    <a:pt x="406" y="1212"/>
                    <a:pt x="470" y="1215"/>
                    <a:pt x="542" y="1230"/>
                  </a:cubicBezTo>
                  <a:cubicBezTo>
                    <a:pt x="603" y="1270"/>
                    <a:pt x="623" y="1275"/>
                    <a:pt x="705" y="1290"/>
                  </a:cubicBezTo>
                  <a:cubicBezTo>
                    <a:pt x="722" y="1293"/>
                    <a:pt x="757" y="1299"/>
                    <a:pt x="757" y="1299"/>
                  </a:cubicBezTo>
                  <a:cubicBezTo>
                    <a:pt x="858" y="1265"/>
                    <a:pt x="860" y="1213"/>
                    <a:pt x="886" y="1135"/>
                  </a:cubicBezTo>
                  <a:cubicBezTo>
                    <a:pt x="891" y="1111"/>
                    <a:pt x="883" y="1140"/>
                    <a:pt x="903" y="1127"/>
                  </a:cubicBezTo>
                  <a:cubicBezTo>
                    <a:pt x="922" y="1114"/>
                    <a:pt x="983" y="1052"/>
                    <a:pt x="1006" y="1049"/>
                  </a:cubicBezTo>
                  <a:cubicBezTo>
                    <a:pt x="1061" y="1031"/>
                    <a:pt x="1028" y="998"/>
                    <a:pt x="1084" y="981"/>
                  </a:cubicBezTo>
                  <a:cubicBezTo>
                    <a:pt x="1096" y="967"/>
                    <a:pt x="1115" y="960"/>
                    <a:pt x="1127" y="946"/>
                  </a:cubicBezTo>
                  <a:cubicBezTo>
                    <a:pt x="1132" y="938"/>
                    <a:pt x="1129" y="927"/>
                    <a:pt x="1135" y="920"/>
                  </a:cubicBezTo>
                  <a:cubicBezTo>
                    <a:pt x="1141" y="909"/>
                    <a:pt x="1152" y="903"/>
                    <a:pt x="1161" y="895"/>
                  </a:cubicBezTo>
                  <a:cubicBezTo>
                    <a:pt x="1172" y="863"/>
                    <a:pt x="1184" y="831"/>
                    <a:pt x="1196" y="800"/>
                  </a:cubicBezTo>
                  <a:cubicBezTo>
                    <a:pt x="1206" y="732"/>
                    <a:pt x="1213" y="747"/>
                    <a:pt x="1247" y="697"/>
                  </a:cubicBezTo>
                  <a:cubicBezTo>
                    <a:pt x="1236" y="619"/>
                    <a:pt x="1228" y="559"/>
                    <a:pt x="1247" y="482"/>
                  </a:cubicBezTo>
                  <a:cubicBezTo>
                    <a:pt x="1236" y="446"/>
                    <a:pt x="1235" y="433"/>
                    <a:pt x="1204" y="413"/>
                  </a:cubicBezTo>
                  <a:cubicBezTo>
                    <a:pt x="1198" y="404"/>
                    <a:pt x="1191" y="396"/>
                    <a:pt x="1187" y="387"/>
                  </a:cubicBezTo>
                  <a:cubicBezTo>
                    <a:pt x="1179" y="370"/>
                    <a:pt x="1182" y="349"/>
                    <a:pt x="1170" y="336"/>
                  </a:cubicBezTo>
                  <a:cubicBezTo>
                    <a:pt x="1158" y="324"/>
                    <a:pt x="1145" y="314"/>
                    <a:pt x="1135" y="301"/>
                  </a:cubicBezTo>
                  <a:cubicBezTo>
                    <a:pt x="1122" y="284"/>
                    <a:pt x="1101" y="250"/>
                    <a:pt x="1101" y="250"/>
                  </a:cubicBezTo>
                  <a:cubicBezTo>
                    <a:pt x="1095" y="224"/>
                    <a:pt x="1094" y="177"/>
                    <a:pt x="1066" y="163"/>
                  </a:cubicBezTo>
                  <a:cubicBezTo>
                    <a:pt x="1050" y="154"/>
                    <a:pt x="1015" y="146"/>
                    <a:pt x="1015" y="146"/>
                  </a:cubicBezTo>
                  <a:cubicBezTo>
                    <a:pt x="966" y="71"/>
                    <a:pt x="1031" y="158"/>
                    <a:pt x="972" y="112"/>
                  </a:cubicBezTo>
                  <a:cubicBezTo>
                    <a:pt x="923" y="73"/>
                    <a:pt x="983" y="97"/>
                    <a:pt x="937" y="69"/>
                  </a:cubicBezTo>
                  <a:cubicBezTo>
                    <a:pt x="914" y="55"/>
                    <a:pt x="885" y="42"/>
                    <a:pt x="860" y="34"/>
                  </a:cubicBezTo>
                  <a:cubicBezTo>
                    <a:pt x="834" y="25"/>
                    <a:pt x="783" y="9"/>
                    <a:pt x="783" y="9"/>
                  </a:cubicBezTo>
                  <a:cubicBezTo>
                    <a:pt x="725" y="22"/>
                    <a:pt x="667" y="20"/>
                    <a:pt x="611" y="0"/>
                  </a:cubicBezTo>
                  <a:cubicBezTo>
                    <a:pt x="590" y="3"/>
                    <a:pt x="570" y="5"/>
                    <a:pt x="550" y="9"/>
                  </a:cubicBezTo>
                  <a:cubicBezTo>
                    <a:pt x="518" y="14"/>
                    <a:pt x="456" y="26"/>
                    <a:pt x="456" y="26"/>
                  </a:cubicBezTo>
                  <a:cubicBezTo>
                    <a:pt x="423" y="47"/>
                    <a:pt x="388" y="56"/>
                    <a:pt x="352" y="69"/>
                  </a:cubicBezTo>
                  <a:cubicBezTo>
                    <a:pt x="331" y="100"/>
                    <a:pt x="318" y="99"/>
                    <a:pt x="284" y="112"/>
                  </a:cubicBezTo>
                  <a:cubicBezTo>
                    <a:pt x="231" y="161"/>
                    <a:pt x="299" y="92"/>
                    <a:pt x="258" y="155"/>
                  </a:cubicBezTo>
                  <a:cubicBezTo>
                    <a:pt x="238" y="184"/>
                    <a:pt x="200" y="205"/>
                    <a:pt x="172" y="224"/>
                  </a:cubicBezTo>
                  <a:cubicBezTo>
                    <a:pt x="153" y="251"/>
                    <a:pt x="125" y="262"/>
                    <a:pt x="112" y="293"/>
                  </a:cubicBezTo>
                  <a:cubicBezTo>
                    <a:pt x="104" y="309"/>
                    <a:pt x="94" y="344"/>
                    <a:pt x="94" y="344"/>
                  </a:cubicBezTo>
                  <a:cubicBezTo>
                    <a:pt x="91" y="361"/>
                    <a:pt x="91" y="379"/>
                    <a:pt x="86" y="396"/>
                  </a:cubicBezTo>
                  <a:cubicBezTo>
                    <a:pt x="77" y="420"/>
                    <a:pt x="51" y="465"/>
                    <a:pt x="51" y="465"/>
                  </a:cubicBezTo>
                  <a:cubicBezTo>
                    <a:pt x="48" y="484"/>
                    <a:pt x="44" y="535"/>
                    <a:pt x="34" y="559"/>
                  </a:cubicBezTo>
                  <a:cubicBezTo>
                    <a:pt x="22" y="586"/>
                    <a:pt x="9" y="607"/>
                    <a:pt x="0" y="637"/>
                  </a:cubicBezTo>
                  <a:cubicBezTo>
                    <a:pt x="2" y="668"/>
                    <a:pt x="3" y="699"/>
                    <a:pt x="8" y="731"/>
                  </a:cubicBezTo>
                  <a:cubicBezTo>
                    <a:pt x="17" y="801"/>
                    <a:pt x="17" y="752"/>
                    <a:pt x="17" y="748"/>
                  </a:cubicBezTo>
                  <a:close/>
                </a:path>
              </a:pathLst>
            </a:custGeom>
            <a:solidFill>
              <a:srgbClr val="663300"/>
            </a:solidFill>
            <a:ln w="12700" cap="sq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  <p:sp>
          <p:nvSpPr>
            <p:cNvPr id="21515" name="Freeform 11">
              <a:extLst>
                <a:ext uri="{FF2B5EF4-FFF2-40B4-BE49-F238E27FC236}">
                  <a16:creationId xmlns:a16="http://schemas.microsoft.com/office/drawing/2014/main" id="{401739EE-3DD4-474F-9FF7-7A15CBEDF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" y="2915"/>
              <a:ext cx="192" cy="48"/>
            </a:xfrm>
            <a:custGeom>
              <a:avLst/>
              <a:gdLst>
                <a:gd name="T0" fmla="*/ 0 w 192"/>
                <a:gd name="T1" fmla="*/ 48 h 48"/>
                <a:gd name="T2" fmla="*/ 192 w 192"/>
                <a:gd name="T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2" h="48">
                  <a:moveTo>
                    <a:pt x="0" y="48"/>
                  </a:moveTo>
                  <a:cubicBezTo>
                    <a:pt x="79" y="28"/>
                    <a:pt x="159" y="8"/>
                    <a:pt x="192" y="0"/>
                  </a:cubicBezTo>
                </a:path>
              </a:pathLst>
            </a:custGeom>
            <a:noFill/>
            <a:ln w="38100" cap="sq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  <p:sp>
          <p:nvSpPr>
            <p:cNvPr id="21516" name="Freeform 12">
              <a:extLst>
                <a:ext uri="{FF2B5EF4-FFF2-40B4-BE49-F238E27FC236}">
                  <a16:creationId xmlns:a16="http://schemas.microsoft.com/office/drawing/2014/main" id="{2AEAC938-C0C0-F844-89C4-D8CEF2700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2915"/>
              <a:ext cx="192" cy="48"/>
            </a:xfrm>
            <a:custGeom>
              <a:avLst/>
              <a:gdLst>
                <a:gd name="T0" fmla="*/ 192 w 192"/>
                <a:gd name="T1" fmla="*/ 48 h 48"/>
                <a:gd name="T2" fmla="*/ 72 w 192"/>
                <a:gd name="T3" fmla="*/ 35 h 48"/>
                <a:gd name="T4" fmla="*/ 0 w 192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8">
                  <a:moveTo>
                    <a:pt x="192" y="48"/>
                  </a:moveTo>
                  <a:cubicBezTo>
                    <a:pt x="172" y="45"/>
                    <a:pt x="104" y="43"/>
                    <a:pt x="72" y="35"/>
                  </a:cubicBezTo>
                  <a:cubicBezTo>
                    <a:pt x="39" y="26"/>
                    <a:pt x="14" y="7"/>
                    <a:pt x="0" y="0"/>
                  </a:cubicBezTo>
                </a:path>
              </a:pathLst>
            </a:custGeom>
            <a:noFill/>
            <a:ln w="38100" cap="sq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29707" name="Group 13">
              <a:extLst>
                <a:ext uri="{FF2B5EF4-FFF2-40B4-BE49-F238E27FC236}">
                  <a16:creationId xmlns:a16="http://schemas.microsoft.com/office/drawing/2014/main" id="{906A3F20-642E-9C4D-BC6B-C6BE45081D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" y="3279"/>
              <a:ext cx="627" cy="513"/>
              <a:chOff x="4653" y="3471"/>
              <a:chExt cx="627" cy="513"/>
            </a:xfrm>
          </p:grpSpPr>
          <p:sp>
            <p:nvSpPr>
              <p:cNvPr id="21518" name="Freeform 14">
                <a:extLst>
                  <a:ext uri="{FF2B5EF4-FFF2-40B4-BE49-F238E27FC236}">
                    <a16:creationId xmlns:a16="http://schemas.microsoft.com/office/drawing/2014/main" id="{5EF127EC-F79B-2548-B76E-AC8A0EEE1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3471"/>
                <a:ext cx="519" cy="513"/>
              </a:xfrm>
              <a:custGeom>
                <a:avLst/>
                <a:gdLst>
                  <a:gd name="T0" fmla="*/ 43 w 519"/>
                  <a:gd name="T1" fmla="*/ 336 h 513"/>
                  <a:gd name="T2" fmla="*/ 121 w 519"/>
                  <a:gd name="T3" fmla="*/ 215 h 513"/>
                  <a:gd name="T4" fmla="*/ 164 w 519"/>
                  <a:gd name="T5" fmla="*/ 147 h 513"/>
                  <a:gd name="T6" fmla="*/ 207 w 519"/>
                  <a:gd name="T7" fmla="*/ 86 h 513"/>
                  <a:gd name="T8" fmla="*/ 258 w 519"/>
                  <a:gd name="T9" fmla="*/ 0 h 513"/>
                  <a:gd name="T10" fmla="*/ 471 w 519"/>
                  <a:gd name="T11" fmla="*/ 177 h 513"/>
                  <a:gd name="T12" fmla="*/ 519 w 519"/>
                  <a:gd name="T13" fmla="*/ 321 h 513"/>
                  <a:gd name="T14" fmla="*/ 519 w 519"/>
                  <a:gd name="T15" fmla="*/ 417 h 513"/>
                  <a:gd name="T16" fmla="*/ 471 w 519"/>
                  <a:gd name="T17" fmla="*/ 465 h 513"/>
                  <a:gd name="T18" fmla="*/ 327 w 519"/>
                  <a:gd name="T19" fmla="*/ 513 h 513"/>
                  <a:gd name="T20" fmla="*/ 231 w 519"/>
                  <a:gd name="T21" fmla="*/ 513 h 513"/>
                  <a:gd name="T22" fmla="*/ 0 w 519"/>
                  <a:gd name="T23" fmla="*/ 396 h 513"/>
                  <a:gd name="T24" fmla="*/ 15 w 519"/>
                  <a:gd name="T25" fmla="*/ 373 h 513"/>
                  <a:gd name="T26" fmla="*/ 43 w 519"/>
                  <a:gd name="T27" fmla="*/ 336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9" h="513">
                    <a:moveTo>
                      <a:pt x="43" y="336"/>
                    </a:moveTo>
                    <a:cubicBezTo>
                      <a:pt x="62" y="279"/>
                      <a:pt x="79" y="258"/>
                      <a:pt x="121" y="215"/>
                    </a:cubicBezTo>
                    <a:cubicBezTo>
                      <a:pt x="130" y="186"/>
                      <a:pt x="146" y="172"/>
                      <a:pt x="164" y="147"/>
                    </a:cubicBezTo>
                    <a:cubicBezTo>
                      <a:pt x="173" y="115"/>
                      <a:pt x="187" y="110"/>
                      <a:pt x="207" y="86"/>
                    </a:cubicBezTo>
                    <a:cubicBezTo>
                      <a:pt x="227" y="59"/>
                      <a:pt x="244" y="30"/>
                      <a:pt x="258" y="0"/>
                    </a:cubicBezTo>
                    <a:lnTo>
                      <a:pt x="471" y="177"/>
                    </a:lnTo>
                    <a:lnTo>
                      <a:pt x="519" y="321"/>
                    </a:lnTo>
                    <a:lnTo>
                      <a:pt x="519" y="417"/>
                    </a:lnTo>
                    <a:lnTo>
                      <a:pt x="471" y="465"/>
                    </a:lnTo>
                    <a:lnTo>
                      <a:pt x="327" y="513"/>
                    </a:lnTo>
                    <a:lnTo>
                      <a:pt x="231" y="513"/>
                    </a:lnTo>
                    <a:lnTo>
                      <a:pt x="0" y="396"/>
                    </a:lnTo>
                    <a:lnTo>
                      <a:pt x="15" y="373"/>
                    </a:lnTo>
                    <a:lnTo>
                      <a:pt x="43" y="336"/>
                    </a:lnTo>
                    <a:close/>
                  </a:path>
                </a:pathLst>
              </a:custGeom>
              <a:solidFill>
                <a:srgbClr val="B2B2B2"/>
              </a:solidFill>
              <a:ln w="12700" cap="sq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29710" name="Group 15">
                <a:extLst>
                  <a:ext uri="{FF2B5EF4-FFF2-40B4-BE49-F238E27FC236}">
                    <a16:creationId xmlns:a16="http://schemas.microsoft.com/office/drawing/2014/main" id="{A5D20607-6FA6-B844-9670-1A7C52F5D6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76" y="3856"/>
                <a:ext cx="204" cy="128"/>
                <a:chOff x="5076" y="3856"/>
                <a:chExt cx="204" cy="128"/>
              </a:xfrm>
            </p:grpSpPr>
            <p:sp>
              <p:nvSpPr>
                <p:cNvPr id="21520" name="Line 16">
                  <a:extLst>
                    <a:ext uri="{FF2B5EF4-FFF2-40B4-BE49-F238E27FC236}">
                      <a16:creationId xmlns:a16="http://schemas.microsoft.com/office/drawing/2014/main" id="{D7904C1F-3C69-5844-804D-4AA9468729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76" y="3888"/>
                  <a:ext cx="192" cy="96"/>
                </a:xfrm>
                <a:prstGeom prst="line">
                  <a:avLst/>
                </a:prstGeom>
                <a:noFill/>
                <a:ln w="762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521" name="Freeform 17">
                  <a:extLst>
                    <a:ext uri="{FF2B5EF4-FFF2-40B4-BE49-F238E27FC236}">
                      <a16:creationId xmlns:a16="http://schemas.microsoft.com/office/drawing/2014/main" id="{89D957A9-B7A2-5D42-8893-366B458B0B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8" y="3856"/>
                  <a:ext cx="192" cy="104"/>
                </a:xfrm>
                <a:custGeom>
                  <a:avLst/>
                  <a:gdLst>
                    <a:gd name="T0" fmla="*/ 0 w 192"/>
                    <a:gd name="T1" fmla="*/ 0 h 104"/>
                    <a:gd name="T2" fmla="*/ 192 w 192"/>
                    <a:gd name="T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2" h="104">
                      <a:moveTo>
                        <a:pt x="0" y="0"/>
                      </a:moveTo>
                      <a:lnTo>
                        <a:pt x="192" y="104"/>
                      </a:lnTo>
                    </a:path>
                  </a:pathLst>
                </a:custGeom>
                <a:solidFill>
                  <a:srgbClr val="B2B2B2"/>
                </a:solidFill>
                <a:ln w="76200" cap="sq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21522" name="Freeform 18">
              <a:extLst>
                <a:ext uri="{FF2B5EF4-FFF2-40B4-BE49-F238E27FC236}">
                  <a16:creationId xmlns:a16="http://schemas.microsoft.com/office/drawing/2014/main" id="{99339A49-CE40-4247-9E7C-C020E9E0F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2784"/>
              <a:ext cx="202" cy="534"/>
            </a:xfrm>
            <a:custGeom>
              <a:avLst/>
              <a:gdLst>
                <a:gd name="T0" fmla="*/ 10 w 202"/>
                <a:gd name="T1" fmla="*/ 534 h 534"/>
                <a:gd name="T2" fmla="*/ 10 w 202"/>
                <a:gd name="T3" fmla="*/ 390 h 534"/>
                <a:gd name="T4" fmla="*/ 10 w 202"/>
                <a:gd name="T5" fmla="*/ 150 h 534"/>
                <a:gd name="T6" fmla="*/ 66 w 202"/>
                <a:gd name="T7" fmla="*/ 38 h 534"/>
                <a:gd name="T8" fmla="*/ 154 w 202"/>
                <a:gd name="T9" fmla="*/ 6 h 534"/>
                <a:gd name="T10" fmla="*/ 202 w 202"/>
                <a:gd name="T11" fmla="*/ 6 h 5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" h="534">
                  <a:moveTo>
                    <a:pt x="10" y="534"/>
                  </a:moveTo>
                  <a:cubicBezTo>
                    <a:pt x="10" y="494"/>
                    <a:pt x="10" y="454"/>
                    <a:pt x="10" y="390"/>
                  </a:cubicBezTo>
                  <a:cubicBezTo>
                    <a:pt x="10" y="326"/>
                    <a:pt x="0" y="208"/>
                    <a:pt x="10" y="150"/>
                  </a:cubicBezTo>
                  <a:cubicBezTo>
                    <a:pt x="19" y="91"/>
                    <a:pt x="42" y="62"/>
                    <a:pt x="66" y="38"/>
                  </a:cubicBezTo>
                  <a:cubicBezTo>
                    <a:pt x="90" y="14"/>
                    <a:pt x="131" y="11"/>
                    <a:pt x="154" y="6"/>
                  </a:cubicBezTo>
                  <a:cubicBezTo>
                    <a:pt x="176" y="0"/>
                    <a:pt x="194" y="6"/>
                    <a:pt x="202" y="6"/>
                  </a:cubicBezTo>
                </a:path>
              </a:pathLst>
            </a:custGeom>
            <a:noFill/>
            <a:ln w="38100" cap="sq" cmpd="sng">
              <a:solidFill>
                <a:schemeClr val="hlink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9698" name="Rectangle 20">
            <a:extLst>
              <a:ext uri="{FF2B5EF4-FFF2-40B4-BE49-F238E27FC236}">
                <a16:creationId xmlns:a16="http://schemas.microsoft.com/office/drawing/2014/main" id="{34E02ECF-6013-B949-839E-2FE16209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6A7"/>
                </a:solidFill>
                <a:ea typeface="ＭＳ Ｐゴシック" panose="020B0600070205080204" pitchFamily="34" charset="-128"/>
              </a:rPr>
              <a:t>Tray Insertion</a:t>
            </a:r>
          </a:p>
        </p:txBody>
      </p:sp>
      <p:sp>
        <p:nvSpPr>
          <p:cNvPr id="21525" name="Rectangle 21">
            <a:extLst>
              <a:ext uri="{FF2B5EF4-FFF2-40B4-BE49-F238E27FC236}">
                <a16:creationId xmlns:a16="http://schemas.microsoft.com/office/drawing/2014/main" id="{4C1BBBCD-F626-CA4A-843E-909BC6AA1B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5318125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ea typeface="+mn-ea"/>
                <a:cs typeface="+mn-cs"/>
              </a:rPr>
              <a:t>Insert side of tray against commissure of mouth &amp; rotating tray into place while pulling outward on commissure of contralateral side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1DB4B174-CA8B-6149-8FB2-3B8B78A8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981200"/>
            <a:ext cx="4857750" cy="3841750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Subsurface Voids</a:t>
            </a:r>
          </a:p>
          <a:p>
            <a:pPr>
              <a:defRPr/>
            </a:pPr>
            <a:endParaRPr lang="en-US" sz="1200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endParaRPr lang="en-US" sz="1200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Tech.</a:t>
            </a:r>
            <a:r>
              <a:rPr lang="en-US" sz="14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	</a:t>
            </a: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  	  Dentist      </a:t>
            </a:r>
            <a:r>
              <a:rPr lang="en-US" sz="14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 </a:t>
            </a:r>
            <a:endParaRPr lang="en-US" sz="1200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endParaRPr lang="en-US" sz="1200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	</a:t>
            </a: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A	B	C	TOTAL    </a:t>
            </a:r>
          </a:p>
          <a:p>
            <a:pPr>
              <a:defRPr/>
            </a:pPr>
            <a:endParaRPr lang="en-US" sz="18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sz="1800" b="1" dirty="0">
                <a:solidFill>
                  <a:schemeClr val="hlink"/>
                </a:solidFill>
                <a:latin typeface="Helvetica" charset="0"/>
                <a:ea typeface="ＭＳ Ｐゴシック" charset="0"/>
              </a:rPr>
              <a:t>F-B	3	2	1	6</a:t>
            </a:r>
            <a:endParaRPr lang="en-US" sz="18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Even	4	3	6	13</a:t>
            </a: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B-F	6	4	3	13</a:t>
            </a: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__________________________</a:t>
            </a:r>
          </a:p>
          <a:p>
            <a:pPr>
              <a:defRPr/>
            </a:pPr>
            <a:endParaRPr lang="en-US" sz="18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TOTAL	13	9	10	32  </a:t>
            </a:r>
            <a:r>
              <a:rPr lang="en-US" sz="1200" b="1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</a:p>
          <a:p>
            <a:pPr>
              <a:defRPr/>
            </a:pPr>
            <a:endParaRPr lang="en-US" sz="12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endParaRPr lang="en-US" sz="1200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30722" name="Rectangle 5">
            <a:extLst>
              <a:ext uri="{FF2B5EF4-FFF2-40B4-BE49-F238E27FC236}">
                <a16:creationId xmlns:a16="http://schemas.microsoft.com/office/drawing/2014/main" id="{AF5F1047-084C-184F-9B85-C4997AB1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4048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B9FFB9"/>
                </a:solidFill>
                <a:ea typeface="ＭＳ Ｐゴシック" panose="020B0600070205080204" pitchFamily="34" charset="-128"/>
              </a:rPr>
              <a:t>Final Impressions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A14753AC-D88C-F649-B0D7-601CAA8FD2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057400"/>
            <a:ext cx="3581400" cy="4038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Seat tray front to back - use gauze over holes in tray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Ensure tray is centered &amp; properly oriented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30F74FD7-392D-D24B-83ED-F8BE40F9A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6A7"/>
                </a:solidFill>
                <a:ea typeface="+mj-ea"/>
                <a:cs typeface="+mj-cs"/>
              </a:rPr>
              <a:t>Tissue Manipulation</a:t>
            </a:r>
            <a:br>
              <a:rPr lang="en-US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3600" i="1" dirty="0">
                <a:ea typeface="+mj-ea"/>
                <a:cs typeface="+mj-cs"/>
              </a:rPr>
              <a:t>Maxilla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AF59FDF1-AFEB-2C48-B5EC-DFCA01E915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90800"/>
            <a:ext cx="5816600" cy="2514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Slight manipulation of  cheeks, lips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Patient moves mandible to side to side for maxillary impression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A1287BC-3FC0-AE42-9046-4805E9B182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6A7"/>
                </a:solidFill>
                <a:ea typeface="+mj-ea"/>
                <a:cs typeface="+mj-cs"/>
              </a:rPr>
              <a:t>Tissue Manipulation</a:t>
            </a:r>
            <a:br>
              <a:rPr lang="en-US" dirty="0">
                <a:solidFill>
                  <a:srgbClr val="FFF6A7"/>
                </a:solidFill>
                <a:ea typeface="+mj-ea"/>
                <a:cs typeface="+mj-cs"/>
              </a:rPr>
            </a:br>
            <a:r>
              <a:rPr lang="en-US" sz="3600" i="1" dirty="0">
                <a:ea typeface="+mj-ea"/>
                <a:cs typeface="+mj-cs"/>
              </a:rPr>
              <a:t>Mandible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9F4358FB-C7A3-3C43-986B-EFA001C65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13" y="2133600"/>
            <a:ext cx="8229600" cy="3128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Hold tray in position &amp; have patient: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Pucker lips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Lift &amp; move tongue forward &amp; side to side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0D5531CD-B393-F347-A4B2-7A8B78EFB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66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FFCC"/>
                </a:solidFill>
                <a:ea typeface="ＭＳ Ｐゴシック" panose="020B0600070205080204" pitchFamily="34" charset="-128"/>
              </a:rPr>
              <a:t>Final Impression Video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B30D0E02-E623-C048-A74C-AD30ED7ED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048000"/>
            <a:ext cx="7848600" cy="17526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Final Impression </a:t>
            </a:r>
          </a:p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Two Mirror Technique</a:t>
            </a:r>
          </a:p>
        </p:txBody>
      </p:sp>
      <p:pic>
        <p:nvPicPr>
          <p:cNvPr id="33795" name="Picture 1" descr="Two Mirror Impression.jpg">
            <a:extLst>
              <a:ext uri="{FF2B5EF4-FFF2-40B4-BE49-F238E27FC236}">
                <a16:creationId xmlns:a16="http://schemas.microsoft.com/office/drawing/2014/main" id="{8477CA24-B0B4-B24A-98D6-7AC03BE0B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565400"/>
            <a:ext cx="30035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>
            <a:extLst>
              <a:ext uri="{FF2B5EF4-FFF2-40B4-BE49-F238E27FC236}">
                <a16:creationId xmlns:a16="http://schemas.microsoft.com/office/drawing/2014/main" id="{4CB9B897-5A6F-D947-923C-37ABE0FB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400">
                <a:solidFill>
                  <a:srgbClr val="FFF6A7"/>
                </a:solidFill>
                <a:ea typeface="ＭＳ Ｐゴシック" panose="020B0600070205080204" pitchFamily="34" charset="-128"/>
              </a:rPr>
              <a:t>Edentulous Impression Material</a:t>
            </a:r>
          </a:p>
        </p:txBody>
      </p:sp>
      <p:sp>
        <p:nvSpPr>
          <p:cNvPr id="15362" name="Rectangle 6">
            <a:extLst>
              <a:ext uri="{FF2B5EF4-FFF2-40B4-BE49-F238E27FC236}">
                <a16:creationId xmlns:a16="http://schemas.microsoft.com/office/drawing/2014/main" id="{C0DBD4F1-BE40-A54D-8185-82239D9AC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484313"/>
            <a:ext cx="5816600" cy="4114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B9FFB9"/>
                </a:solidFill>
                <a:ea typeface="ＭＳ Ｐゴシック" panose="020B0600070205080204" pitchFamily="34" charset="-128"/>
              </a:rPr>
              <a:t>Silicone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Addition reaction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Acceptable taste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Dimensionally stable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Elastic recovery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8E716D50-0B7B-3649-9208-561977FA9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288" y="2163763"/>
            <a:ext cx="253206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0D7B4215-CDF5-6644-8044-C1BFADFC5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084513"/>
            <a:ext cx="374491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44A544D3-6EF6-E743-848E-34CD578F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8366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FFCC"/>
                </a:solidFill>
                <a:ea typeface="ＭＳ Ｐゴシック" panose="020B0600070205080204" pitchFamily="34" charset="-128"/>
              </a:rPr>
              <a:t>Set Time</a:t>
            </a:r>
          </a:p>
        </p:txBody>
      </p:sp>
      <p:sp>
        <p:nvSpPr>
          <p:cNvPr id="34818" name="Rectangle 5">
            <a:extLst>
              <a:ext uri="{FF2B5EF4-FFF2-40B4-BE49-F238E27FC236}">
                <a16:creationId xmlns:a16="http://schemas.microsoft.com/office/drawing/2014/main" id="{0C40DDB7-EA54-4640-810B-0C93B127A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1916113"/>
            <a:ext cx="6648450" cy="23050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Most PVS materials set within 6 min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Know the set time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Don’t remove prematurely (distortion)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0D0950F5-7A00-EB4F-A8AD-B58A42A5F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4076700"/>
            <a:ext cx="182086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AD9B482B-9FA3-1542-A803-45155346FF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CFFCC"/>
                </a:solidFill>
                <a:ea typeface="+mj-ea"/>
                <a:cs typeface="+mj-cs"/>
              </a:rPr>
              <a:t>Evaluating Impressions Video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86F2B72-8CBA-8247-AAF8-642DE93A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Maxillary Final Impressions</a:t>
            </a:r>
          </a:p>
        </p:txBody>
      </p:sp>
      <p:pic>
        <p:nvPicPr>
          <p:cNvPr id="36866" name="Picture 1" descr="CD Impression Heavy Burnthrough.jpg">
            <a:extLst>
              <a:ext uri="{FF2B5EF4-FFF2-40B4-BE49-F238E27FC236}">
                <a16:creationId xmlns:a16="http://schemas.microsoft.com/office/drawing/2014/main" id="{9686C6DD-F6CB-844A-AE0F-E588CC47F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133600"/>
            <a:ext cx="44989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FinalImp - 04.jpg">
            <a:extLst>
              <a:ext uri="{FF2B5EF4-FFF2-40B4-BE49-F238E27FC236}">
                <a16:creationId xmlns:a16="http://schemas.microsoft.com/office/drawing/2014/main" id="{D8A8D502-D4A5-6746-9F63-8874851DB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4577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5EE4F-5579-284E-ADC3-B334F8148C10}"/>
              </a:ext>
            </a:extLst>
          </p:cNvPr>
          <p:cNvSpPr txBox="1"/>
          <p:nvPr/>
        </p:nvSpPr>
        <p:spPr>
          <a:xfrm>
            <a:off x="755650" y="5876925"/>
            <a:ext cx="3095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Excessive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endParaRPr lang="en-US" sz="1800" dirty="0"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</a:rPr>
              <a:t>Thick Anterior Periphery</a:t>
            </a:r>
          </a:p>
        </p:txBody>
      </p:sp>
      <p:sp>
        <p:nvSpPr>
          <p:cNvPr id="36869" name="TextBox 7">
            <a:extLst>
              <a:ext uri="{FF2B5EF4-FFF2-40B4-BE49-F238E27FC236}">
                <a16:creationId xmlns:a16="http://schemas.microsoft.com/office/drawing/2014/main" id="{39644234-DF42-E043-8AC0-BA8D9168A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732463"/>
            <a:ext cx="2952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Thick Peripheries, Burnthrough (Tuberosity),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Folds &amp; Seams on Peripheries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2D07A71E-7C46-D04E-9719-68321029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Maxillary Final Impressions</a:t>
            </a:r>
          </a:p>
        </p:txBody>
      </p:sp>
      <p:pic>
        <p:nvPicPr>
          <p:cNvPr id="37890" name="Picture 2" descr="FinalImp - 30.jpg">
            <a:extLst>
              <a:ext uri="{FF2B5EF4-FFF2-40B4-BE49-F238E27FC236}">
                <a16:creationId xmlns:a16="http://schemas.microsoft.com/office/drawing/2014/main" id="{0A715DCD-2E5C-9540-8025-5D0DCDC72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5175"/>
            <a:ext cx="5414963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FinalImp - 31.jpg">
            <a:extLst>
              <a:ext uri="{FF2B5EF4-FFF2-40B4-BE49-F238E27FC236}">
                <a16:creationId xmlns:a16="http://schemas.microsoft.com/office/drawing/2014/main" id="{595F462B-0CE2-EB42-A5C5-F82F9F0EB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41529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55D8B-3872-B44D-94E3-3CC6FFE3BB7D}"/>
              </a:ext>
            </a:extLst>
          </p:cNvPr>
          <p:cNvSpPr txBox="1"/>
          <p:nvPr/>
        </p:nvSpPr>
        <p:spPr>
          <a:xfrm>
            <a:off x="971550" y="2492375"/>
            <a:ext cx="2952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Large Palatal Void,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 (Tuberosity), </a:t>
            </a:r>
          </a:p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Folds &amp; Seams on Peripheries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2B07DA6E-379F-0F4D-8316-FF5BA3DD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Maxillary Final Impressions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60219-8081-584D-B1C8-86E271A6357B}"/>
              </a:ext>
            </a:extLst>
          </p:cNvPr>
          <p:cNvSpPr txBox="1"/>
          <p:nvPr/>
        </p:nvSpPr>
        <p:spPr>
          <a:xfrm>
            <a:off x="971550" y="2492375"/>
            <a:ext cx="41052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Immense Palatal  Void,</a:t>
            </a:r>
          </a:p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Tuberosities</a:t>
            </a: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), </a:t>
            </a:r>
          </a:p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Folds, Seams, Incomplete Peripheries</a:t>
            </a:r>
          </a:p>
        </p:txBody>
      </p:sp>
      <p:pic>
        <p:nvPicPr>
          <p:cNvPr id="38915" name="Picture 1" descr="FinalImp - 11.jpg">
            <a:extLst>
              <a:ext uri="{FF2B5EF4-FFF2-40B4-BE49-F238E27FC236}">
                <a16:creationId xmlns:a16="http://schemas.microsoft.com/office/drawing/2014/main" id="{1FE0F527-A43B-8347-A269-672D5246D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3014663"/>
            <a:ext cx="50895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IMG_5107.jpg">
            <a:extLst>
              <a:ext uri="{FF2B5EF4-FFF2-40B4-BE49-F238E27FC236}">
                <a16:creationId xmlns:a16="http://schemas.microsoft.com/office/drawing/2014/main" id="{182614A9-4D2D-3A4F-A513-59713B97B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30625"/>
            <a:ext cx="56515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1">
            <a:extLst>
              <a:ext uri="{FF2B5EF4-FFF2-40B4-BE49-F238E27FC236}">
                <a16:creationId xmlns:a16="http://schemas.microsoft.com/office/drawing/2014/main" id="{D325C24D-08D3-E640-9033-3FB2B5C1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Significant Burnthrough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88935D-7505-FA4D-9CBF-297C73684E17}"/>
              </a:ext>
            </a:extLst>
          </p:cNvPr>
          <p:cNvSpPr txBox="1"/>
          <p:nvPr/>
        </p:nvSpPr>
        <p:spPr>
          <a:xfrm>
            <a:off x="2987675" y="1700213"/>
            <a:ext cx="54721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CFF92"/>
                </a:solidFill>
                <a:latin typeface="+mn-lt"/>
                <a:ea typeface="ＭＳ Ｐゴシック" charset="0"/>
                <a:cs typeface="ＭＳ Ｐゴシック" charset="0"/>
              </a:rPr>
              <a:t>Distorts Tissue Contours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AAD25-3A7B-9041-ABB7-68672DCB0CD3}"/>
              </a:ext>
            </a:extLst>
          </p:cNvPr>
          <p:cNvSpPr txBox="1"/>
          <p:nvPr/>
        </p:nvSpPr>
        <p:spPr>
          <a:xfrm>
            <a:off x="323850" y="2781300"/>
            <a:ext cx="1511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Significant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endParaRPr lang="en-US" sz="1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53DCF-6DCE-9E49-A581-B7A1BB6E6859}"/>
              </a:ext>
            </a:extLst>
          </p:cNvPr>
          <p:cNvSpPr txBox="1"/>
          <p:nvPr/>
        </p:nvSpPr>
        <p:spPr>
          <a:xfrm>
            <a:off x="5651500" y="3141663"/>
            <a:ext cx="18732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Significant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endParaRPr lang="en-US" sz="1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BE0DA4-AC0E-AA42-B150-0076961291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8888" y="3502025"/>
            <a:ext cx="720725" cy="7921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3ED210-5053-3742-A74A-D9792D8CCC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63713" y="3213100"/>
            <a:ext cx="1368425" cy="7921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65360A-19F0-0341-8F0F-9584F797C03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59338" y="3790950"/>
            <a:ext cx="1081087" cy="7191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7ED0B3-53C5-794E-8E0E-3736A7602D7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547813" y="5300663"/>
            <a:ext cx="504825" cy="647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7BCCD8-3FC6-E746-8884-631B72557B2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00113" y="6092825"/>
            <a:ext cx="1008062" cy="2873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0199EE-5E5E-1C4C-9A0F-6FF5973B00D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076825" y="5661025"/>
            <a:ext cx="1008063" cy="2873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4ECFA7C-2AC6-734E-AA86-2FF900F1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Mandibular Final Impressions</a:t>
            </a:r>
          </a:p>
        </p:txBody>
      </p:sp>
      <p:pic>
        <p:nvPicPr>
          <p:cNvPr id="40962" name="Picture 2" descr="FinalImp - 26.jpg">
            <a:extLst>
              <a:ext uri="{FF2B5EF4-FFF2-40B4-BE49-F238E27FC236}">
                <a16:creationId xmlns:a16="http://schemas.microsoft.com/office/drawing/2014/main" id="{5C0CF97F-94F8-DA4C-9503-DB08F278C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2133600"/>
            <a:ext cx="54371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8A7B0-7B70-8540-B9A7-3E4CC4F4C59B}"/>
              </a:ext>
            </a:extLst>
          </p:cNvPr>
          <p:cNvSpPr txBox="1"/>
          <p:nvPr/>
        </p:nvSpPr>
        <p:spPr>
          <a:xfrm>
            <a:off x="3059113" y="1557338"/>
            <a:ext cx="29527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Significant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endParaRPr lang="en-US" sz="1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F8839-84E9-9D4E-8941-6C6FB00B9A0E}"/>
              </a:ext>
            </a:extLst>
          </p:cNvPr>
          <p:cNvSpPr txBox="1"/>
          <p:nvPr/>
        </p:nvSpPr>
        <p:spPr>
          <a:xfrm>
            <a:off x="3276600" y="5805488"/>
            <a:ext cx="23749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Thin Undercut Peripheries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F7F60-DD73-6D4A-A079-A1A23795E3C4}"/>
              </a:ext>
            </a:extLst>
          </p:cNvPr>
          <p:cNvSpPr txBox="1"/>
          <p:nvPr/>
        </p:nvSpPr>
        <p:spPr>
          <a:xfrm>
            <a:off x="250825" y="249237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Significant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endParaRPr lang="en-US" sz="1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00651-BBF4-7744-991A-CE4B046EBF52}"/>
              </a:ext>
            </a:extLst>
          </p:cNvPr>
          <p:cNvSpPr txBox="1"/>
          <p:nvPr/>
        </p:nvSpPr>
        <p:spPr>
          <a:xfrm>
            <a:off x="6732588" y="2852738"/>
            <a:ext cx="18716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Significant </a:t>
            </a:r>
            <a:r>
              <a:rPr lang="en-US" sz="1800" dirty="0" err="1">
                <a:latin typeface="+mn-lt"/>
                <a:ea typeface="ＭＳ Ｐゴシック" charset="0"/>
                <a:cs typeface="ＭＳ Ｐゴシック" charset="0"/>
              </a:rPr>
              <a:t>Burnthrough</a:t>
            </a:r>
            <a:endParaRPr lang="en-US" sz="1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9D2FF9-59AB-7A47-9DAC-8F2F497B71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3350" y="3141663"/>
            <a:ext cx="720725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C6AB17-D38B-9E47-AA9F-97BAEAFB75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3350" y="3141663"/>
            <a:ext cx="1728788" cy="2159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51A92F-3523-734E-86C6-C407EB7B89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79838" y="1844675"/>
            <a:ext cx="71437" cy="4318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543253-8121-FE49-827E-D09D5928254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56100" y="1916113"/>
            <a:ext cx="576263" cy="10810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EB15F0-2F60-A047-9F9A-8B5F020B75D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04025" y="3500438"/>
            <a:ext cx="647700" cy="13684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89A38D-E850-3D4A-9055-3AD412E77B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19700" y="5949950"/>
            <a:ext cx="1152525" cy="2159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F757CCE-CE8A-EA4C-816B-EE8BEC080C7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27313" y="5805488"/>
            <a:ext cx="1008062" cy="2873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B44BC7FD-1F00-4F44-B687-5CF77445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EFFBC"/>
                </a:solidFill>
                <a:ea typeface="ＭＳ Ｐゴシック" panose="020B0600070205080204" pitchFamily="34" charset="-128"/>
              </a:rPr>
              <a:t>Trim Impressions</a:t>
            </a:r>
          </a:p>
        </p:txBody>
      </p:sp>
      <p:pic>
        <p:nvPicPr>
          <p:cNvPr id="41986" name="Picture 3">
            <a:extLst>
              <a:ext uri="{FF2B5EF4-FFF2-40B4-BE49-F238E27FC236}">
                <a16:creationId xmlns:a16="http://schemas.microsoft.com/office/drawing/2014/main" id="{D155B839-B464-4546-AFA9-78F1296E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34702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2910578-F7AE-2249-AA99-701A390E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>
            <a:extLst>
              <a:ext uri="{FF2B5EF4-FFF2-40B4-BE49-F238E27FC236}">
                <a16:creationId xmlns:a16="http://schemas.microsoft.com/office/drawing/2014/main" id="{C1F96A81-6AD9-AC43-9706-425A2B06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3455988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>
            <a:extLst>
              <a:ext uri="{FF2B5EF4-FFF2-40B4-BE49-F238E27FC236}">
                <a16:creationId xmlns:a16="http://schemas.microsoft.com/office/drawing/2014/main" id="{EFAE6ED6-A75A-4E44-A24A-41DB6D89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713" y="4005263"/>
            <a:ext cx="34559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4617891B-62B5-8D4C-B9DF-D5C92020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C9B"/>
                </a:solidFill>
                <a:ea typeface="ＭＳ Ｐゴシック" panose="020B0600070205080204" pitchFamily="34" charset="-128"/>
              </a:rPr>
              <a:t>Acceptable Final Impressions</a:t>
            </a:r>
          </a:p>
        </p:txBody>
      </p:sp>
      <p:pic>
        <p:nvPicPr>
          <p:cNvPr id="43010" name="Picture 2" descr="IMG_6655.jpg">
            <a:extLst>
              <a:ext uri="{FF2B5EF4-FFF2-40B4-BE49-F238E27FC236}">
                <a16:creationId xmlns:a16="http://schemas.microsoft.com/office/drawing/2014/main" id="{1C656317-AC56-4441-8C49-D6966BD8F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40100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IMG_6649.jpg">
            <a:extLst>
              <a:ext uri="{FF2B5EF4-FFF2-40B4-BE49-F238E27FC236}">
                <a16:creationId xmlns:a16="http://schemas.microsoft.com/office/drawing/2014/main" id="{9D89D1CD-DDA5-8A4F-A9E0-4498D957F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46418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E57C1B3D-01B9-1A4C-8220-CDA72737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33375"/>
            <a:ext cx="8207375" cy="16557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FFCC"/>
                </a:solidFill>
                <a:ea typeface="ＭＳ Ｐゴシック" panose="020B0600070205080204" pitchFamily="34" charset="-128"/>
              </a:rPr>
              <a:t>Post-palatal Seal</a:t>
            </a:r>
            <a:br>
              <a:rPr lang="en-US" altLang="en-US">
                <a:solidFill>
                  <a:srgbClr val="CCFFCC"/>
                </a:solidFill>
                <a:ea typeface="ＭＳ Ｐゴシック" panose="020B0600070205080204" pitchFamily="34" charset="-128"/>
              </a:rPr>
            </a:br>
            <a:r>
              <a:rPr lang="en-US" altLang="en-US" sz="3200" i="1">
                <a:solidFill>
                  <a:srgbClr val="FFFFFF"/>
                </a:solidFill>
                <a:ea typeface="ＭＳ Ｐゴシック" panose="020B0600070205080204" pitchFamily="34" charset="-128"/>
              </a:rPr>
              <a:t>(Post Dam)</a:t>
            </a:r>
            <a:endParaRPr lang="en-US" altLang="en-US" i="1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D6FC2C5A-DD3B-EB4C-8245-55BE6669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557338"/>
            <a:ext cx="8229600" cy="29083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Compensates for polymerization shrinkage and distortion from palate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Enhances retention</a:t>
            </a:r>
          </a:p>
        </p:txBody>
      </p:sp>
      <p:pic>
        <p:nvPicPr>
          <p:cNvPr id="44035" name="Picture 1" descr="DPD02.jpg">
            <a:extLst>
              <a:ext uri="{FF2B5EF4-FFF2-40B4-BE49-F238E27FC236}">
                <a16:creationId xmlns:a16="http://schemas.microsoft.com/office/drawing/2014/main" id="{8D5514BE-B0FF-CD46-9984-A8DEB4D296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4119563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DPD01.jpg">
            <a:extLst>
              <a:ext uri="{FF2B5EF4-FFF2-40B4-BE49-F238E27FC236}">
                <a16:creationId xmlns:a16="http://schemas.microsoft.com/office/drawing/2014/main" id="{F5382727-F00A-9A41-A3B1-BBD549DD80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532313"/>
            <a:ext cx="42656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3">
            <a:extLst>
              <a:ext uri="{FF2B5EF4-FFF2-40B4-BE49-F238E27FC236}">
                <a16:creationId xmlns:a16="http://schemas.microsoft.com/office/drawing/2014/main" id="{868DDF02-0C1C-2E4F-B337-A80743CA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269038"/>
            <a:ext cx="309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" pitchFamily="2" charset="0"/>
              </a:rPr>
              <a:t>Prior to Removal from Cast</a:t>
            </a:r>
          </a:p>
        </p:txBody>
      </p:sp>
      <p:sp>
        <p:nvSpPr>
          <p:cNvPr id="44038" name="TextBox 6">
            <a:extLst>
              <a:ext uri="{FF2B5EF4-FFF2-40B4-BE49-F238E27FC236}">
                <a16:creationId xmlns:a16="http://schemas.microsoft.com/office/drawing/2014/main" id="{1EB9B74E-389A-674A-A1ED-FEB0ABA0C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6237288"/>
            <a:ext cx="309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" pitchFamily="2" charset="0"/>
              </a:rPr>
              <a:t>After Removal from Cast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F83B3EEC-9D9D-084C-AEB4-3399788FA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B9FFB9"/>
                </a:solidFill>
                <a:ea typeface="+mj-ea"/>
                <a:cs typeface="+mj-cs"/>
              </a:rPr>
              <a:t>Polyvinyl </a:t>
            </a:r>
            <a:r>
              <a:rPr lang="en-US" dirty="0" err="1">
                <a:solidFill>
                  <a:srgbClr val="B9FFB9"/>
                </a:solidFill>
                <a:ea typeface="+mj-ea"/>
                <a:cs typeface="+mj-cs"/>
              </a:rPr>
              <a:t>Siloxanes</a:t>
            </a:r>
            <a:r>
              <a:rPr lang="en-US" sz="4400" dirty="0">
                <a:ea typeface="+mj-ea"/>
                <a:cs typeface="+mj-cs"/>
              </a:rPr>
              <a:t> (PVS)</a:t>
            </a:r>
            <a:br>
              <a:rPr lang="en-US" dirty="0">
                <a:ea typeface="+mj-ea"/>
                <a:cs typeface="+mj-cs"/>
              </a:rPr>
            </a:br>
            <a:r>
              <a:rPr lang="en-US" sz="2900" i="1" dirty="0">
                <a:ea typeface="+mj-ea"/>
                <a:cs typeface="+mj-cs"/>
              </a:rPr>
              <a:t>Addition Reaction Silicone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D484614-81A0-9149-BDA5-C533C16313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349500"/>
            <a:ext cx="5521325" cy="34417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3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400" dirty="0">
                <a:ea typeface="+mn-ea"/>
                <a:cs typeface="+mn-cs"/>
              </a:rPr>
              <a:t>Newer materials more hydrophilic </a:t>
            </a:r>
          </a:p>
          <a:p>
            <a:pPr lvl="1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</a:rPr>
              <a:t>Similar to </a:t>
            </a:r>
            <a:r>
              <a:rPr lang="en-US" sz="2000" dirty="0" err="1">
                <a:ea typeface="+mn-ea"/>
              </a:rPr>
              <a:t>Polysulfides</a:t>
            </a:r>
            <a:r>
              <a:rPr lang="en-US" sz="2000" dirty="0">
                <a:ea typeface="+mn-ea"/>
              </a:rPr>
              <a:t> &amp; </a:t>
            </a:r>
            <a:r>
              <a:rPr lang="en-US" sz="2000" dirty="0" err="1">
                <a:ea typeface="+mn-ea"/>
              </a:rPr>
              <a:t>Polyethers</a:t>
            </a:r>
            <a:endParaRPr lang="en-US" sz="2000" dirty="0">
              <a:ea typeface="+mn-ea"/>
            </a:endParaRP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400" dirty="0">
                <a:ea typeface="+mn-ea"/>
                <a:cs typeface="+mn-cs"/>
              </a:rPr>
              <a:t>Flow</a:t>
            </a:r>
          </a:p>
          <a:p>
            <a:pPr lvl="1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</a:rPr>
              <a:t>Thixotropic</a:t>
            </a:r>
          </a:p>
          <a:p>
            <a:pPr lvl="1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</a:rPr>
              <a:t>Require pressure to flow </a:t>
            </a:r>
          </a:p>
        </p:txBody>
      </p:sp>
      <p:pic>
        <p:nvPicPr>
          <p:cNvPr id="16387" name="Picture 1" descr="IMG_6332.jpg">
            <a:extLst>
              <a:ext uri="{FF2B5EF4-FFF2-40B4-BE49-F238E27FC236}">
                <a16:creationId xmlns:a16="http://schemas.microsoft.com/office/drawing/2014/main" id="{02CD1095-29DA-7E4A-AD05-EF6401205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313" y="3213100"/>
            <a:ext cx="39766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5FA24C81-A264-2C4B-98F6-77C53C73C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676400"/>
            <a:ext cx="29718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Post Dam - displaces tissue to create seal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000"/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Movable Soft Palate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000"/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Posterior of Denture  – vibrating line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058" name="Picture 7" descr="palateWDenture">
            <a:extLst>
              <a:ext uri="{FF2B5EF4-FFF2-40B4-BE49-F238E27FC236}">
                <a16:creationId xmlns:a16="http://schemas.microsoft.com/office/drawing/2014/main" id="{DADF3199-F3A9-D647-A2D8-5E4DB80E8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65" b="28757"/>
          <a:stretch>
            <a:fillRect/>
          </a:stretch>
        </p:blipFill>
        <p:spPr bwMode="auto">
          <a:xfrm>
            <a:off x="457200" y="990600"/>
            <a:ext cx="5638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Line 8">
            <a:extLst>
              <a:ext uri="{FF2B5EF4-FFF2-40B4-BE49-F238E27FC236}">
                <a16:creationId xmlns:a16="http://schemas.microsoft.com/office/drawing/2014/main" id="{D486A841-DAB3-754D-B37C-7DC888EDEF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8200" y="1981200"/>
            <a:ext cx="1600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Line 10">
            <a:extLst>
              <a:ext uri="{FF2B5EF4-FFF2-40B4-BE49-F238E27FC236}">
                <a16:creationId xmlns:a16="http://schemas.microsoft.com/office/drawing/2014/main" id="{812BB4EE-90B8-E44B-A30B-11C043FBE6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0" y="2286000"/>
            <a:ext cx="8382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Line 11">
            <a:extLst>
              <a:ext uri="{FF2B5EF4-FFF2-40B4-BE49-F238E27FC236}">
                <a16:creationId xmlns:a16="http://schemas.microsoft.com/office/drawing/2014/main" id="{E59A6E6D-B6C7-3641-A515-9A748B7302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24400" y="2133600"/>
            <a:ext cx="13716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TextBox 1">
            <a:extLst>
              <a:ext uri="{FF2B5EF4-FFF2-40B4-BE49-F238E27FC236}">
                <a16:creationId xmlns:a16="http://schemas.microsoft.com/office/drawing/2014/main" id="{56A4616D-471A-1246-BE8D-E3BF72191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949950"/>
            <a:ext cx="35274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i="1" dirty="0">
                <a:latin typeface="+mn-lt"/>
              </a:rPr>
              <a:t>From Dr. J Shotwell, U of Michigan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D536F238-CFEE-BF4E-A754-F0F38447A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CFFCC"/>
                </a:solidFill>
                <a:ea typeface="+mj-ea"/>
                <a:cs typeface="+mj-cs"/>
              </a:rPr>
              <a:t>Post-palatal Seal 	</a:t>
            </a:r>
          </a:p>
        </p:txBody>
      </p:sp>
      <p:sp>
        <p:nvSpPr>
          <p:cNvPr id="47106" name="Rectangle 5">
            <a:extLst>
              <a:ext uri="{FF2B5EF4-FFF2-40B4-BE49-F238E27FC236}">
                <a16:creationId xmlns:a16="http://schemas.microsoft.com/office/drawing/2014/main" id="{F1A74D15-092C-094B-AEF8-3D003966E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924800" cy="3048000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Mark post-palatal seal with indelible stick – glandular area &amp; vibrating line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Place impression in mouth, line transfers to impression</a:t>
            </a:r>
          </a:p>
        </p:txBody>
      </p:sp>
      <p:pic>
        <p:nvPicPr>
          <p:cNvPr id="47107" name="Picture 1" descr="FnImp_27.jpg">
            <a:extLst>
              <a:ext uri="{FF2B5EF4-FFF2-40B4-BE49-F238E27FC236}">
                <a16:creationId xmlns:a16="http://schemas.microsoft.com/office/drawing/2014/main" id="{9F6CC747-82E8-C54F-B3E8-32C6B8B1B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41100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" descr="FnImp_26.jpg">
            <a:extLst>
              <a:ext uri="{FF2B5EF4-FFF2-40B4-BE49-F238E27FC236}">
                <a16:creationId xmlns:a16="http://schemas.microsoft.com/office/drawing/2014/main" id="{479C8E95-4A7E-B147-AD2A-CAC2BBF8F9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40767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06D7BC8C-612A-CE4E-857F-57903C7715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CFFCC"/>
                </a:solidFill>
                <a:ea typeface="+mj-ea"/>
                <a:cs typeface="+mj-cs"/>
              </a:rPr>
              <a:t>Post-palatal Seal 	</a:t>
            </a:r>
          </a:p>
        </p:txBody>
      </p:sp>
      <p:sp>
        <p:nvSpPr>
          <p:cNvPr id="48130" name="Rectangle 5">
            <a:extLst>
              <a:ext uri="{FF2B5EF4-FFF2-40B4-BE49-F238E27FC236}">
                <a16:creationId xmlns:a16="http://schemas.microsoft.com/office/drawing/2014/main" id="{2B2BE429-A59A-C04E-B595-92219DAEF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924800" cy="1765300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If short of vibrating line and hamular notches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Lack of retension</a:t>
            </a:r>
          </a:p>
        </p:txBody>
      </p:sp>
      <p:pic>
        <p:nvPicPr>
          <p:cNvPr id="48131" name="Picture 2" descr="IMG_0033.jpg">
            <a:extLst>
              <a:ext uri="{FF2B5EF4-FFF2-40B4-BE49-F238E27FC236}">
                <a16:creationId xmlns:a16="http://schemas.microsoft.com/office/drawing/2014/main" id="{694A2EC8-CFDC-B447-9C85-AE12F1A3A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3068638"/>
            <a:ext cx="3130550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IMG_0032.jpg">
            <a:extLst>
              <a:ext uri="{FF2B5EF4-FFF2-40B4-BE49-F238E27FC236}">
                <a16:creationId xmlns:a16="http://schemas.microsoft.com/office/drawing/2014/main" id="{0C3EB501-C0FD-3742-862C-4E4056345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141663"/>
            <a:ext cx="324167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F0B60A57-323B-7448-A25A-C52238DC6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CFFCC"/>
                </a:solidFill>
                <a:ea typeface="+mj-ea"/>
                <a:cs typeface="+mj-cs"/>
              </a:rPr>
              <a:t>Post-palatal Seal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D36AEEBE-4700-D340-BDBD-D65AAF6C61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75438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Disinfect, dry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2"/>
                </a:solidFill>
                <a:ea typeface="+mn-ea"/>
                <a:cs typeface="+mn-cs"/>
              </a:rPr>
              <a:t>Refresh the line</a:t>
            </a:r>
            <a:r>
              <a:rPr lang="en-US" dirty="0">
                <a:ea typeface="+mn-ea"/>
                <a:cs typeface="+mn-cs"/>
              </a:rPr>
              <a:t> with new indelible stick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Trim to vibrating line and </a:t>
            </a:r>
            <a:r>
              <a:rPr lang="en-US" dirty="0" err="1">
                <a:ea typeface="+mn-ea"/>
                <a:cs typeface="+mn-cs"/>
              </a:rPr>
              <a:t>hamular</a:t>
            </a:r>
            <a:r>
              <a:rPr lang="en-US" dirty="0">
                <a:ea typeface="+mn-ea"/>
                <a:cs typeface="+mn-cs"/>
              </a:rPr>
              <a:t> notches with scissors and/or scalpel</a:t>
            </a:r>
          </a:p>
        </p:txBody>
      </p:sp>
      <p:pic>
        <p:nvPicPr>
          <p:cNvPr id="49155" name="Picture 2" descr="FinalImp - 03 - Version 2.jpg">
            <a:extLst>
              <a:ext uri="{FF2B5EF4-FFF2-40B4-BE49-F238E27FC236}">
                <a16:creationId xmlns:a16="http://schemas.microsoft.com/office/drawing/2014/main" id="{1CE24E5C-7BAA-EA42-B973-664443D30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724400"/>
            <a:ext cx="36576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 descr="FinalImp - 03 - Version 3.jpg">
            <a:extLst>
              <a:ext uri="{FF2B5EF4-FFF2-40B4-BE49-F238E27FC236}">
                <a16:creationId xmlns:a16="http://schemas.microsoft.com/office/drawing/2014/main" id="{2BFDBFBB-4FF9-7448-9F47-D4774D245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4724400"/>
            <a:ext cx="38528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F2B92F0B-6089-664B-B5C7-61A7F5CF3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CFFCC"/>
                </a:solidFill>
                <a:ea typeface="+mj-ea"/>
                <a:cs typeface="+mj-cs"/>
              </a:rPr>
              <a:t>Post-palatal Seal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9EDD1A56-72D7-2340-B850-A992A1E374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75438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Prescribe a </a:t>
            </a:r>
            <a:r>
              <a:rPr lang="en-US" dirty="0">
                <a:solidFill>
                  <a:schemeClr val="hlink"/>
                </a:solidFill>
                <a:ea typeface="+mn-ea"/>
                <a:cs typeface="+mn-cs"/>
              </a:rPr>
              <a:t>mechanical</a:t>
            </a:r>
            <a:r>
              <a:rPr lang="en-US" dirty="0">
                <a:ea typeface="+mn-ea"/>
                <a:cs typeface="+mn-cs"/>
              </a:rPr>
              <a:t> post-palatal seal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Pour impression in Type III stone (</a:t>
            </a:r>
            <a:r>
              <a:rPr lang="en-US" dirty="0" err="1">
                <a:ea typeface="+mn-ea"/>
                <a:cs typeface="+mn-cs"/>
              </a:rPr>
              <a:t>ie</a:t>
            </a:r>
            <a:r>
              <a:rPr lang="en-US" dirty="0">
                <a:ea typeface="+mn-ea"/>
                <a:cs typeface="+mn-cs"/>
              </a:rPr>
              <a:t>. </a:t>
            </a:r>
            <a:r>
              <a:rPr lang="en-US" dirty="0" err="1">
                <a:ea typeface="+mn-ea"/>
                <a:cs typeface="+mn-cs"/>
              </a:rPr>
              <a:t>Microstone</a:t>
            </a:r>
            <a:r>
              <a:rPr lang="en-US" dirty="0">
                <a:ea typeface="+mn-ea"/>
                <a:cs typeface="+mn-cs"/>
              </a:rPr>
              <a:t>)</a:t>
            </a:r>
          </a:p>
        </p:txBody>
      </p:sp>
      <p:pic>
        <p:nvPicPr>
          <p:cNvPr id="50179" name="Picture 3" descr="FnImp_30.jpg">
            <a:extLst>
              <a:ext uri="{FF2B5EF4-FFF2-40B4-BE49-F238E27FC236}">
                <a16:creationId xmlns:a16="http://schemas.microsoft.com/office/drawing/2014/main" id="{4A63C738-7EC0-1347-9A23-79A289538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789363"/>
            <a:ext cx="4319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B8B0E28A-854A-9447-B5E7-15402A7C1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323013"/>
            <a:ext cx="35274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i="1" dirty="0">
                <a:latin typeface="+mn-lt"/>
              </a:rPr>
              <a:t>Mark location, Laboratory will perform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A39C3417-E6E4-064D-B698-45A75884E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838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6A7"/>
                </a:solidFill>
                <a:ea typeface="+mj-ea"/>
                <a:cs typeface="+mj-cs"/>
              </a:rPr>
              <a:t>Boxing Final Impressions</a:t>
            </a:r>
            <a:br>
              <a:rPr lang="en-US" dirty="0">
                <a:ea typeface="+mj-ea"/>
                <a:cs typeface="+mj-cs"/>
              </a:rPr>
            </a:br>
            <a:r>
              <a:rPr lang="en-US" sz="3200" i="1" dirty="0">
                <a:ea typeface="+mj-ea"/>
                <a:cs typeface="+mj-cs"/>
              </a:rPr>
              <a:t>Rationale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23F4A6D5-77F1-BF4F-BCF7-554C7D4E11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2590800"/>
            <a:ext cx="73152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Superior hardness of cast surface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Provides land area &amp; preserves peripheral role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Minimizes trimming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86488B48-749C-5E4F-951B-4ACE5F622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9FFB9"/>
                </a:solidFill>
                <a:ea typeface="ＭＳ Ｐゴシック" panose="020B0600070205080204" pitchFamily="34" charset="-128"/>
              </a:rPr>
              <a:t>Boxing &amp; Pour Impression Video</a:t>
            </a:r>
          </a:p>
        </p:txBody>
      </p:sp>
      <p:pic>
        <p:nvPicPr>
          <p:cNvPr id="53250" name="Picture 2" descr="FnImp_47.jpg">
            <a:extLst>
              <a:ext uri="{FF2B5EF4-FFF2-40B4-BE49-F238E27FC236}">
                <a16:creationId xmlns:a16="http://schemas.microsoft.com/office/drawing/2014/main" id="{1F57AFFC-168C-9D4B-8614-FE53404D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4292600"/>
            <a:ext cx="30607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E48CCBAE-EA5F-A54E-81D1-67ABCC76E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6A7"/>
                </a:solidFill>
                <a:ea typeface="ＭＳ Ｐゴシック" panose="020B0600070205080204" pitchFamily="34" charset="-128"/>
              </a:rPr>
              <a:t>Trimming the Cast</a:t>
            </a:r>
          </a:p>
        </p:txBody>
      </p:sp>
      <p:pic>
        <p:nvPicPr>
          <p:cNvPr id="54274" name="Picture 1" descr="FnImp_54.jpg">
            <a:extLst>
              <a:ext uri="{FF2B5EF4-FFF2-40B4-BE49-F238E27FC236}">
                <a16:creationId xmlns:a16="http://schemas.microsoft.com/office/drawing/2014/main" id="{CA714F58-70B9-DF49-8279-6B78DDE98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700213"/>
            <a:ext cx="40195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 descr="FnImp_53.jpg">
            <a:extLst>
              <a:ext uri="{FF2B5EF4-FFF2-40B4-BE49-F238E27FC236}">
                <a16:creationId xmlns:a16="http://schemas.microsoft.com/office/drawing/2014/main" id="{5987A45F-C8BE-5D4C-A105-A377E6719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3667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9059B-A22D-C645-87E3-A0A735B2C0BD}"/>
              </a:ext>
            </a:extLst>
          </p:cNvPr>
          <p:cNvSpPr txBox="1"/>
          <p:nvPr/>
        </p:nvSpPr>
        <p:spPr>
          <a:xfrm>
            <a:off x="1116013" y="5445125"/>
            <a:ext cx="23764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Soak in Slurry</a:t>
            </a:r>
          </a:p>
        </p:txBody>
      </p:sp>
      <p:sp>
        <p:nvSpPr>
          <p:cNvPr id="54277" name="TextBox 7">
            <a:extLst>
              <a:ext uri="{FF2B5EF4-FFF2-40B4-BE49-F238E27FC236}">
                <a16:creationId xmlns:a16="http://schemas.microsoft.com/office/drawing/2014/main" id="{DEDEC7CF-CDE7-7945-92D0-7FB3519B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3688"/>
            <a:ext cx="2735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Trim – Keep Damp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07E4A090-0854-D04A-B8FF-D280EB771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B9FFB9"/>
                </a:solidFill>
                <a:ea typeface="+mj-ea"/>
                <a:cs typeface="+mj-cs"/>
              </a:rPr>
              <a:t>Trimming the Cast</a:t>
            </a:r>
            <a:br>
              <a:rPr lang="en-US" dirty="0">
                <a:ea typeface="+mj-ea"/>
                <a:cs typeface="+mj-cs"/>
              </a:rPr>
            </a:br>
            <a:r>
              <a:rPr lang="en-US" sz="3200" i="1" dirty="0">
                <a:ea typeface="+mj-ea"/>
                <a:cs typeface="+mj-cs"/>
              </a:rPr>
              <a:t>Land Area = 3-6mm Wide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5298" name="Picture 1" descr="FnImp_56.jpg">
            <a:extLst>
              <a:ext uri="{FF2B5EF4-FFF2-40B4-BE49-F238E27FC236}">
                <a16:creationId xmlns:a16="http://schemas.microsoft.com/office/drawing/2014/main" id="{C800A5D6-2F7A-7E40-AF2A-D1C1982A8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2513013"/>
            <a:ext cx="33115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 descr="FnImp_55.jpg">
            <a:extLst>
              <a:ext uri="{FF2B5EF4-FFF2-40B4-BE49-F238E27FC236}">
                <a16:creationId xmlns:a16="http://schemas.microsoft.com/office/drawing/2014/main" id="{B7FC9051-1899-8543-A9D9-B1EF29672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3260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F014E6-624C-D946-B55D-E0852CED21B8}"/>
              </a:ext>
            </a:extLst>
          </p:cNvPr>
          <p:cNvSpPr txBox="1"/>
          <p:nvPr/>
        </p:nvSpPr>
        <p:spPr>
          <a:xfrm>
            <a:off x="1692275" y="5445125"/>
            <a:ext cx="23749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Land Area Too Wide to fit Flask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495BA-5738-D340-9E24-11480D620767}"/>
              </a:ext>
            </a:extLst>
          </p:cNvPr>
          <p:cNvSpPr txBox="1"/>
          <p:nvPr/>
        </p:nvSpPr>
        <p:spPr>
          <a:xfrm>
            <a:off x="5508625" y="5516563"/>
            <a:ext cx="23764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3-6mm Land Area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43F18A24-6ADF-1943-BD6C-AF7455D19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B9FFB9"/>
                </a:solidFill>
                <a:ea typeface="+mj-ea"/>
                <a:cs typeface="+mj-cs"/>
              </a:rPr>
              <a:t>Polyvinyl </a:t>
            </a:r>
            <a:r>
              <a:rPr lang="en-US" dirty="0" err="1">
                <a:solidFill>
                  <a:srgbClr val="B9FFB9"/>
                </a:solidFill>
                <a:ea typeface="+mj-ea"/>
                <a:cs typeface="+mj-cs"/>
              </a:rPr>
              <a:t>Siloxanes</a:t>
            </a:r>
            <a:r>
              <a:rPr lang="en-US" dirty="0">
                <a:solidFill>
                  <a:srgbClr val="B9FFB9"/>
                </a:solidFill>
                <a:ea typeface="+mj-ea"/>
                <a:cs typeface="+mj-cs"/>
              </a:rPr>
              <a:t> </a:t>
            </a:r>
            <a:br>
              <a:rPr lang="en-US" dirty="0">
                <a:ea typeface="+mj-ea"/>
                <a:cs typeface="+mj-cs"/>
              </a:rPr>
            </a:br>
            <a:r>
              <a:rPr lang="en-US" sz="2900" i="1" dirty="0">
                <a:ea typeface="+mj-ea"/>
                <a:cs typeface="+mj-cs"/>
              </a:rPr>
              <a:t>Addition Reaction Silicone</a:t>
            </a:r>
          </a:p>
        </p:txBody>
      </p:sp>
      <p:sp>
        <p:nvSpPr>
          <p:cNvPr id="17410" name="Rectangle 5">
            <a:extLst>
              <a:ext uri="{FF2B5EF4-FFF2-40B4-BE49-F238E27FC236}">
                <a16:creationId xmlns:a16="http://schemas.microsoft.com/office/drawing/2014/main" id="{72B2155F-2FBD-2242-B047-D28CBC6D9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420938"/>
            <a:ext cx="5111750" cy="33845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Good dimensional stability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Excellent elastic recovery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Excellent dimensional accuracy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Material of choice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1" name="Picture 1" descr="IMG_6691.jpg">
            <a:extLst>
              <a:ext uri="{FF2B5EF4-FFF2-40B4-BE49-F238E27FC236}">
                <a16:creationId xmlns:a16="http://schemas.microsoft.com/office/drawing/2014/main" id="{6ACEB5F6-8738-6E4B-91A4-8751CC284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2908300"/>
            <a:ext cx="334645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31D81BF-1429-DE4F-868F-40C84299C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AFFB4"/>
                </a:solidFill>
                <a:cs typeface="+mj-cs"/>
              </a:rPr>
              <a:t>Tray Wax Spacer 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D4D71EA-5550-5C49-953D-17D5D7704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1125538"/>
            <a:ext cx="7200900" cy="2879725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Can be left in place or removed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Recommend removal prior to border molding: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Less chance of overextensions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Difficult to remove after border molding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Spacer can melt during border molding</a:t>
            </a:r>
          </a:p>
        </p:txBody>
      </p:sp>
      <p:pic>
        <p:nvPicPr>
          <p:cNvPr id="18435" name="Picture 6">
            <a:extLst>
              <a:ext uri="{FF2B5EF4-FFF2-40B4-BE49-F238E27FC236}">
                <a16:creationId xmlns:a16="http://schemas.microsoft.com/office/drawing/2014/main" id="{926BE3FB-2F92-654C-9BAB-81B20ADB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925" y="4005263"/>
            <a:ext cx="3773488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>
            <a:extLst>
              <a:ext uri="{FF2B5EF4-FFF2-40B4-BE49-F238E27FC236}">
                <a16:creationId xmlns:a16="http://schemas.microsoft.com/office/drawing/2014/main" id="{DE93CA79-7301-1044-B480-CC35C16C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4013200"/>
            <a:ext cx="392271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>
            <a:extLst>
              <a:ext uri="{FF2B5EF4-FFF2-40B4-BE49-F238E27FC236}">
                <a16:creationId xmlns:a16="http://schemas.microsoft.com/office/drawing/2014/main" id="{623D9D15-3246-B54D-A762-64687A9B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9FFB9"/>
                </a:solidFill>
                <a:ea typeface="ＭＳ Ｐゴシック" panose="020B0600070205080204" pitchFamily="34" charset="-128"/>
              </a:rPr>
              <a:t>Custom Trays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824D4B4D-0219-DD42-9745-85FF92DF73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7338" y="2057400"/>
            <a:ext cx="5816600" cy="1295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Smooth sharp surfaces of border molding or tray </a:t>
            </a:r>
          </a:p>
        </p:txBody>
      </p:sp>
      <p:pic>
        <p:nvPicPr>
          <p:cNvPr id="20483" name="Picture 6">
            <a:extLst>
              <a:ext uri="{FF2B5EF4-FFF2-40B4-BE49-F238E27FC236}">
                <a16:creationId xmlns:a16="http://schemas.microsoft.com/office/drawing/2014/main" id="{CC05EE03-C09A-924B-AA62-28BA01E4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25908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>
            <a:extLst>
              <a:ext uri="{FF2B5EF4-FFF2-40B4-BE49-F238E27FC236}">
                <a16:creationId xmlns:a16="http://schemas.microsoft.com/office/drawing/2014/main" id="{B79D8B0D-CD50-604C-9E5B-FBF27823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>
            <a:extLst>
              <a:ext uri="{FF2B5EF4-FFF2-40B4-BE49-F238E27FC236}">
                <a16:creationId xmlns:a16="http://schemas.microsoft.com/office/drawing/2014/main" id="{CDC47E72-A507-214A-A5F5-286BAEBB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26670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">
            <a:extLst>
              <a:ext uri="{FF2B5EF4-FFF2-40B4-BE49-F238E27FC236}">
                <a16:creationId xmlns:a16="http://schemas.microsoft.com/office/drawing/2014/main" id="{27F4EE3F-D0BD-6C4E-B8EC-E535DAB2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>
            <a:extLst>
              <a:ext uri="{FF2B5EF4-FFF2-40B4-BE49-F238E27FC236}">
                <a16:creationId xmlns:a16="http://schemas.microsoft.com/office/drawing/2014/main" id="{2C253F6F-FE5D-FA43-BF44-997ADFD4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733800"/>
            <a:ext cx="364966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B979099-DA2E-3940-A256-BA1D93AB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FF1FF"/>
                </a:solidFill>
                <a:ea typeface="ＭＳ Ｐゴシック" panose="020B0600070205080204" pitchFamily="34" charset="-128"/>
              </a:rPr>
              <a:t>Effect of Sharp Borders</a:t>
            </a:r>
          </a:p>
        </p:txBody>
      </p:sp>
      <p:pic>
        <p:nvPicPr>
          <p:cNvPr id="21506" name="Picture 4">
            <a:extLst>
              <a:ext uri="{FF2B5EF4-FFF2-40B4-BE49-F238E27FC236}">
                <a16:creationId xmlns:a16="http://schemas.microsoft.com/office/drawing/2014/main" id="{1645209C-3DDA-704B-8D30-B676B55E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60102822-C358-4248-8928-BAB827F4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FnImp_12.jpg">
            <a:extLst>
              <a:ext uri="{FF2B5EF4-FFF2-40B4-BE49-F238E27FC236}">
                <a16:creationId xmlns:a16="http://schemas.microsoft.com/office/drawing/2014/main" id="{E281933C-DB90-EC4B-9CD7-64B9EFE62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4292600"/>
            <a:ext cx="364331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>
            <a:extLst>
              <a:ext uri="{FF2B5EF4-FFF2-40B4-BE49-F238E27FC236}">
                <a16:creationId xmlns:a16="http://schemas.microsoft.com/office/drawing/2014/main" id="{2BA36011-6CC7-854B-B8B6-497D9D56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6A7"/>
                </a:solidFill>
                <a:ea typeface="ＭＳ Ｐゴシック" panose="020B0600070205080204" pitchFamily="34" charset="-128"/>
              </a:rPr>
              <a:t>Custom Tray Perforations</a:t>
            </a:r>
          </a:p>
        </p:txBody>
      </p:sp>
      <p:sp>
        <p:nvSpPr>
          <p:cNvPr id="22530" name="Rectangle 5">
            <a:extLst>
              <a:ext uri="{FF2B5EF4-FFF2-40B4-BE49-F238E27FC236}">
                <a16:creationId xmlns:a16="http://schemas.microsoft.com/office/drawing/2014/main" id="{BE2E503C-4E71-F844-89CB-A1C39E1A4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175" y="1268413"/>
            <a:ext cx="5256213" cy="2160587"/>
          </a:xfrm>
        </p:spPr>
        <p:txBody>
          <a:bodyPr/>
          <a:lstStyle/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After, NOT before border molding</a:t>
            </a:r>
          </a:p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Allows release of hydraulic pressure</a:t>
            </a:r>
          </a:p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More improves retention to tray, more relief from pressure</a:t>
            </a:r>
          </a:p>
        </p:txBody>
      </p:sp>
      <p:pic>
        <p:nvPicPr>
          <p:cNvPr id="22531" name="Picture 1" descr="IMG_6642 - Version 2.jpg">
            <a:extLst>
              <a:ext uri="{FF2B5EF4-FFF2-40B4-BE49-F238E27FC236}">
                <a16:creationId xmlns:a16="http://schemas.microsoft.com/office/drawing/2014/main" id="{ED1DC07F-1192-9A45-85ED-C1808E702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841750"/>
            <a:ext cx="284321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IMG_6642.jpg">
            <a:extLst>
              <a:ext uri="{FF2B5EF4-FFF2-40B4-BE49-F238E27FC236}">
                <a16:creationId xmlns:a16="http://schemas.microsoft.com/office/drawing/2014/main" id="{78DC2BBE-276C-AC4B-850B-936011470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3840163"/>
            <a:ext cx="28448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IMG_6642 - Version 3.jpg">
            <a:extLst>
              <a:ext uri="{FF2B5EF4-FFF2-40B4-BE49-F238E27FC236}">
                <a16:creationId xmlns:a16="http://schemas.microsoft.com/office/drawing/2014/main" id="{D579DB73-AFB1-C945-8A2C-6359E7460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25" y="3841750"/>
            <a:ext cx="28448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6A3122-C612-F249-AFA9-EF53507D378B}"/>
              </a:ext>
            </a:extLst>
          </p:cNvPr>
          <p:cNvSpPr txBox="1"/>
          <p:nvPr/>
        </p:nvSpPr>
        <p:spPr>
          <a:xfrm>
            <a:off x="755650" y="6308725"/>
            <a:ext cx="13684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Too Few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EDEAE-906F-B84A-9DF5-A533CA90817A}"/>
              </a:ext>
            </a:extLst>
          </p:cNvPr>
          <p:cNvSpPr txBox="1"/>
          <p:nvPr/>
        </p:nvSpPr>
        <p:spPr>
          <a:xfrm>
            <a:off x="6948488" y="6165850"/>
            <a:ext cx="165576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Too Many?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60298027-1B86-D540-8873-21BA1AE3B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>
                <a:solidFill>
                  <a:srgbClr val="BFF1FF"/>
                </a:solidFill>
                <a:ea typeface="ＭＳ Ｐゴシック" panose="020B0600070205080204" pitchFamily="34" charset="-128"/>
              </a:rPr>
              <a:t>Adhesive</a:t>
            </a:r>
            <a:endParaRPr lang="en-US" altLang="en-US">
              <a:solidFill>
                <a:srgbClr val="BFF1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B0654B7-B27E-F642-8B78-905C3B9312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6375" y="1557338"/>
            <a:ext cx="6503988" cy="2057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Paint inside of tray, after perforation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Thinner coat is better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Cover  border molding </a:t>
            </a:r>
          </a:p>
        </p:txBody>
      </p:sp>
      <p:pic>
        <p:nvPicPr>
          <p:cNvPr id="23555" name="Picture 2" descr="IMG_6656.jpg">
            <a:extLst>
              <a:ext uri="{FF2B5EF4-FFF2-40B4-BE49-F238E27FC236}">
                <a16:creationId xmlns:a16="http://schemas.microsoft.com/office/drawing/2014/main" id="{13C63052-E819-8E43-9795-459FFFB82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284480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IMG_6686.jpg">
            <a:extLst>
              <a:ext uri="{FF2B5EF4-FFF2-40B4-BE49-F238E27FC236}">
                <a16:creationId xmlns:a16="http://schemas.microsoft.com/office/drawing/2014/main" id="{2313F634-6EC6-F34D-815B-1C07BB89D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513" y="4076700"/>
            <a:ext cx="29591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IMG_6683.jpg">
            <a:extLst>
              <a:ext uri="{FF2B5EF4-FFF2-40B4-BE49-F238E27FC236}">
                <a16:creationId xmlns:a16="http://schemas.microsoft.com/office/drawing/2014/main" id="{AA61DF0F-5CB0-2740-AE66-557095D3A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4076700"/>
            <a:ext cx="268446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6771</TotalTime>
  <Words>603</Words>
  <Application>Microsoft Macintosh PowerPoint</Application>
  <PresentationFormat>On-screen Show (4:3)</PresentationFormat>
  <Paragraphs>156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Corbel</vt:lpstr>
      <vt:lpstr>Helvetica</vt:lpstr>
      <vt:lpstr>Times</vt:lpstr>
      <vt:lpstr>Times New Roman</vt:lpstr>
      <vt:lpstr>Twilight</vt:lpstr>
      <vt:lpstr>Final Impressions for  Complete Dentures</vt:lpstr>
      <vt:lpstr>Edentulous Impression Material</vt:lpstr>
      <vt:lpstr>Polyvinyl Siloxanes (PVS) Addition Reaction Silicone</vt:lpstr>
      <vt:lpstr>Polyvinyl Siloxanes  Addition Reaction Silicone</vt:lpstr>
      <vt:lpstr>Tray Wax Spacer </vt:lpstr>
      <vt:lpstr>Custom Trays</vt:lpstr>
      <vt:lpstr>Effect of Sharp Borders</vt:lpstr>
      <vt:lpstr>Custom Tray Perforations</vt:lpstr>
      <vt:lpstr>Adhesive</vt:lpstr>
      <vt:lpstr>Adhesive</vt:lpstr>
      <vt:lpstr>Final Impressions</vt:lpstr>
      <vt:lpstr>Tissue Rest</vt:lpstr>
      <vt:lpstr>Loading Custom Trays</vt:lpstr>
      <vt:lpstr>Cover Peripheries</vt:lpstr>
      <vt:lpstr>Tray Insertion</vt:lpstr>
      <vt:lpstr>Final Impressions</vt:lpstr>
      <vt:lpstr>Tissue Manipulation Maxilla</vt:lpstr>
      <vt:lpstr>Tissue Manipulation Mandible</vt:lpstr>
      <vt:lpstr>Final Impression Video</vt:lpstr>
      <vt:lpstr>Set Time</vt:lpstr>
      <vt:lpstr>Evaluating Impressions Video</vt:lpstr>
      <vt:lpstr>Maxillary Final Impressions</vt:lpstr>
      <vt:lpstr>Maxillary Final Impressions</vt:lpstr>
      <vt:lpstr>Maxillary Final Impressions</vt:lpstr>
      <vt:lpstr>Significant Burnthrough</vt:lpstr>
      <vt:lpstr>Mandibular Final Impressions</vt:lpstr>
      <vt:lpstr>Trim Impressions</vt:lpstr>
      <vt:lpstr>Acceptable Final Impressions</vt:lpstr>
      <vt:lpstr>Post-palatal Seal (Post Dam)</vt:lpstr>
      <vt:lpstr>PowerPoint Presentation</vt:lpstr>
      <vt:lpstr>Post-palatal Seal  </vt:lpstr>
      <vt:lpstr>Post-palatal Seal  </vt:lpstr>
      <vt:lpstr>Post-palatal Seal</vt:lpstr>
      <vt:lpstr>Post-palatal Seal</vt:lpstr>
      <vt:lpstr>Boxing Final Impressions Rationale</vt:lpstr>
      <vt:lpstr>Boxing &amp; Pour Impression Video</vt:lpstr>
      <vt:lpstr>Trimming the Cast</vt:lpstr>
      <vt:lpstr>Trimming the Cast Land Area = 3-6mm Wide</vt:lpstr>
    </vt:vector>
  </TitlesOfParts>
  <Company>Dalhousie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Impressions for Complete Dentures</dc:title>
  <dc:creator>Dr. R. Price</dc:creator>
  <cp:lastModifiedBy>Robert Loney</cp:lastModifiedBy>
  <cp:revision>72</cp:revision>
  <dcterms:created xsi:type="dcterms:W3CDTF">2001-07-16T15:39:43Z</dcterms:created>
  <dcterms:modified xsi:type="dcterms:W3CDTF">2019-01-23T14:04:34Z</dcterms:modified>
</cp:coreProperties>
</file>