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51"/>
  </p:notesMasterIdLst>
  <p:handoutMasterIdLst>
    <p:handoutMasterId r:id="rId52"/>
  </p:handoutMasterIdLst>
  <p:sldIdLst>
    <p:sldId id="256" r:id="rId2"/>
    <p:sldId id="257" r:id="rId3"/>
    <p:sldId id="258" r:id="rId4"/>
    <p:sldId id="259" r:id="rId5"/>
    <p:sldId id="288" r:id="rId6"/>
    <p:sldId id="260" r:id="rId7"/>
    <p:sldId id="309" r:id="rId8"/>
    <p:sldId id="262" r:id="rId9"/>
    <p:sldId id="300" r:id="rId10"/>
    <p:sldId id="301" r:id="rId11"/>
    <p:sldId id="302" r:id="rId12"/>
    <p:sldId id="303" r:id="rId13"/>
    <p:sldId id="264" r:id="rId14"/>
    <p:sldId id="304" r:id="rId15"/>
    <p:sldId id="281" r:id="rId16"/>
    <p:sldId id="307" r:id="rId17"/>
    <p:sldId id="287" r:id="rId18"/>
    <p:sldId id="282" r:id="rId19"/>
    <p:sldId id="267" r:id="rId20"/>
    <p:sldId id="306" r:id="rId21"/>
    <p:sldId id="308" r:id="rId22"/>
    <p:sldId id="283" r:id="rId23"/>
    <p:sldId id="279" r:id="rId24"/>
    <p:sldId id="280" r:id="rId25"/>
    <p:sldId id="305" r:id="rId26"/>
    <p:sldId id="284" r:id="rId27"/>
    <p:sldId id="263" r:id="rId28"/>
    <p:sldId id="293" r:id="rId29"/>
    <p:sldId id="294" r:id="rId30"/>
    <p:sldId id="297" r:id="rId31"/>
    <p:sldId id="295" r:id="rId32"/>
    <p:sldId id="265" r:id="rId33"/>
    <p:sldId id="268" r:id="rId34"/>
    <p:sldId id="271" r:id="rId35"/>
    <p:sldId id="269" r:id="rId36"/>
    <p:sldId id="291" r:id="rId37"/>
    <p:sldId id="261" r:id="rId38"/>
    <p:sldId id="299" r:id="rId39"/>
    <p:sldId id="270" r:id="rId40"/>
    <p:sldId id="272" r:id="rId41"/>
    <p:sldId id="298" r:id="rId42"/>
    <p:sldId id="292" r:id="rId43"/>
    <p:sldId id="273" r:id="rId44"/>
    <p:sldId id="274" r:id="rId45"/>
    <p:sldId id="275" r:id="rId46"/>
    <p:sldId id="276" r:id="rId47"/>
    <p:sldId id="277" r:id="rId48"/>
    <p:sldId id="286" r:id="rId49"/>
    <p:sldId id="278" r:id="rId5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folHlink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08"/>
    <p:restoredTop sz="94708"/>
  </p:normalViewPr>
  <p:slideViewPr>
    <p:cSldViewPr>
      <p:cViewPr varScale="1">
        <p:scale>
          <a:sx n="118" d="100"/>
          <a:sy n="118" d="100"/>
        </p:scale>
        <p:origin x="259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771A4329-0AE2-1248-818B-9990DDD9BBE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Regular" pitchFamily="2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6D69C6E2-5114-674C-B5E7-D4A6761EDC2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Regular" pitchFamily="2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>
            <a:extLst>
              <a:ext uri="{FF2B5EF4-FFF2-40B4-BE49-F238E27FC236}">
                <a16:creationId xmlns:a16="http://schemas.microsoft.com/office/drawing/2014/main" id="{B68D8464-F997-BF42-9FBF-0C8E2ADD899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Regular" pitchFamily="2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3" name="Rectangle 5">
            <a:extLst>
              <a:ext uri="{FF2B5EF4-FFF2-40B4-BE49-F238E27FC236}">
                <a16:creationId xmlns:a16="http://schemas.microsoft.com/office/drawing/2014/main" id="{4ECE4C2A-637B-5641-A26F-2BE2C78E8FD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Regular" pitchFamily="2" charset="0"/>
              </a:defRPr>
            </a:lvl1pPr>
          </a:lstStyle>
          <a:p>
            <a:pPr>
              <a:defRPr/>
            </a:pPr>
            <a:fld id="{3833DA17-3616-8E4E-B5E9-B85BA45AC9E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5A747F-40A2-7946-8C8F-9D3D4C4351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E256BE-D7A3-DA41-9E5A-1055547F514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2406576-7233-3749-B9AB-DFF0D3F88D19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97E19D6-FF92-9645-938F-641E0C0EEA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0885A57-37F5-EE4D-8642-E9E3E5888F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4F7437-4A3E-B144-BDCA-272DF4C402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52789-7BD1-CC40-AD9F-CA702D59AF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54078024-3ED2-A844-892C-50F3A0980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141B867B-AA93-4A4C-BBC1-31DA772D96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E2A21DB1-DE07-944D-A773-3228A4F99E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C4369ECC-BDB4-6245-89A2-F099EB88A8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5C54979-E7BF-2242-9E28-A093BE40A159}" type="slidenum">
              <a:rPr lang="en-US" altLang="en-US" sz="1200"/>
              <a:pPr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B5A35D7-7901-8041-860D-86AA7E9BCF64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Helvetica Regular" pitchFamily="2" charset="0"/>
              <a:ea typeface="ＭＳ Ｐゴシック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23DF0BC-7CC4-4347-9362-4A984CFE4D70}"/>
              </a:ext>
            </a:extLst>
          </p:cNvPr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366963 h 1492"/>
              <a:gd name="T2" fmla="*/ 0 w 3625"/>
              <a:gd name="T3" fmla="*/ 0 h 1492"/>
              <a:gd name="T4" fmla="*/ 271463 w 3625"/>
              <a:gd name="T5" fmla="*/ 4763 h 1492"/>
              <a:gd name="T6" fmla="*/ 563563 w 3625"/>
              <a:gd name="T7" fmla="*/ 14288 h 1492"/>
              <a:gd name="T8" fmla="*/ 792163 w 3625"/>
              <a:gd name="T9" fmla="*/ 33338 h 1492"/>
              <a:gd name="T10" fmla="*/ 1031875 w 3625"/>
              <a:gd name="T11" fmla="*/ 57150 h 1492"/>
              <a:gd name="T12" fmla="*/ 1284288 w 3625"/>
              <a:gd name="T13" fmla="*/ 85725 h 1492"/>
              <a:gd name="T14" fmla="*/ 1519238 w 3625"/>
              <a:gd name="T15" fmla="*/ 123825 h 1492"/>
              <a:gd name="T16" fmla="*/ 1776413 w 3625"/>
              <a:gd name="T17" fmla="*/ 166688 h 1492"/>
              <a:gd name="T18" fmla="*/ 2001838 w 3625"/>
              <a:gd name="T19" fmla="*/ 211138 h 1492"/>
              <a:gd name="T20" fmla="*/ 2287588 w 3625"/>
              <a:gd name="T21" fmla="*/ 277813 h 1492"/>
              <a:gd name="T22" fmla="*/ 2536825 w 3625"/>
              <a:gd name="T23" fmla="*/ 344488 h 1492"/>
              <a:gd name="T24" fmla="*/ 2798763 w 3625"/>
              <a:gd name="T25" fmla="*/ 427038 h 1492"/>
              <a:gd name="T26" fmla="*/ 2995613 w 3625"/>
              <a:gd name="T27" fmla="*/ 488950 h 1492"/>
              <a:gd name="T28" fmla="*/ 3309938 w 3625"/>
              <a:gd name="T29" fmla="*/ 609600 h 1492"/>
              <a:gd name="T30" fmla="*/ 3540125 w 3625"/>
              <a:gd name="T31" fmla="*/ 704850 h 1492"/>
              <a:gd name="T32" fmla="*/ 3898900 w 3625"/>
              <a:gd name="T33" fmla="*/ 868363 h 1492"/>
              <a:gd name="T34" fmla="*/ 4232275 w 3625"/>
              <a:gd name="T35" fmla="*/ 1050925 h 1492"/>
              <a:gd name="T36" fmla="*/ 4538663 w 3625"/>
              <a:gd name="T37" fmla="*/ 1247775 h 1492"/>
              <a:gd name="T38" fmla="*/ 4835525 w 3625"/>
              <a:gd name="T39" fmla="*/ 1460500 h 1492"/>
              <a:gd name="T40" fmla="*/ 5068888 w 3625"/>
              <a:gd name="T41" fmla="*/ 1647825 h 1492"/>
              <a:gd name="T42" fmla="*/ 5289550 w 3625"/>
              <a:gd name="T43" fmla="*/ 1854200 h 1492"/>
              <a:gd name="T44" fmla="*/ 5461000 w 3625"/>
              <a:gd name="T45" fmla="*/ 2032000 h 1492"/>
              <a:gd name="T46" fmla="*/ 5594350 w 3625"/>
              <a:gd name="T47" fmla="*/ 2190750 h 1492"/>
              <a:gd name="T48" fmla="*/ 5753100 w 3625"/>
              <a:gd name="T49" fmla="*/ 2366963 h 1492"/>
              <a:gd name="T50" fmla="*/ 5727700 w 3625"/>
              <a:gd name="T51" fmla="*/ 2366963 h 1492"/>
              <a:gd name="T52" fmla="*/ 0 w 3625"/>
              <a:gd name="T53" fmla="*/ 2366963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Helvetica Regular" pitchFamily="2" charset="0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4121ED01-35EA-294C-9E6F-9A8EBBC9347F}"/>
              </a:ext>
            </a:extLst>
          </p:cNvPr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4314825 w 5143"/>
              <a:gd name="T1" fmla="*/ 642938 h 1902"/>
              <a:gd name="T2" fmla="*/ 3914775 w 5143"/>
              <a:gd name="T3" fmla="*/ 528638 h 1902"/>
              <a:gd name="T4" fmla="*/ 3495675 w 5143"/>
              <a:gd name="T5" fmla="*/ 414338 h 1902"/>
              <a:gd name="T6" fmla="*/ 3062288 w 5143"/>
              <a:gd name="T7" fmla="*/ 314325 h 1902"/>
              <a:gd name="T8" fmla="*/ 2690813 w 5143"/>
              <a:gd name="T9" fmla="*/ 242888 h 1902"/>
              <a:gd name="T10" fmla="*/ 2276475 w 5143"/>
              <a:gd name="T11" fmla="*/ 176213 h 1902"/>
              <a:gd name="T12" fmla="*/ 1885950 w 5143"/>
              <a:gd name="T13" fmla="*/ 119063 h 1902"/>
              <a:gd name="T14" fmla="*/ 1519238 w 5143"/>
              <a:gd name="T15" fmla="*/ 76200 h 1902"/>
              <a:gd name="T16" fmla="*/ 1185863 w 5143"/>
              <a:gd name="T17" fmla="*/ 47625 h 1902"/>
              <a:gd name="T18" fmla="*/ 795338 w 5143"/>
              <a:gd name="T19" fmla="*/ 23813 h 1902"/>
              <a:gd name="T20" fmla="*/ 390525 w 5143"/>
              <a:gd name="T21" fmla="*/ 4763 h 1902"/>
              <a:gd name="T22" fmla="*/ 0 w 5143"/>
              <a:gd name="T23" fmla="*/ 0 h 1902"/>
              <a:gd name="T24" fmla="*/ 0 w 5143"/>
              <a:gd name="T25" fmla="*/ 436563 h 1902"/>
              <a:gd name="T26" fmla="*/ 0 w 5143"/>
              <a:gd name="T27" fmla="*/ 547688 h 1902"/>
              <a:gd name="T28" fmla="*/ 0 w 5143"/>
              <a:gd name="T29" fmla="*/ 436563 h 1902"/>
              <a:gd name="T30" fmla="*/ 0 w 5143"/>
              <a:gd name="T31" fmla="*/ 542925 h 1902"/>
              <a:gd name="T32" fmla="*/ 538163 w 5143"/>
              <a:gd name="T33" fmla="*/ 557213 h 1902"/>
              <a:gd name="T34" fmla="*/ 962025 w 5143"/>
              <a:gd name="T35" fmla="*/ 590550 h 1902"/>
              <a:gd name="T36" fmla="*/ 1352550 w 5143"/>
              <a:gd name="T37" fmla="*/ 633413 h 1902"/>
              <a:gd name="T38" fmla="*/ 1695450 w 5143"/>
              <a:gd name="T39" fmla="*/ 690563 h 1902"/>
              <a:gd name="T40" fmla="*/ 2024063 w 5143"/>
              <a:gd name="T41" fmla="*/ 752475 h 1902"/>
              <a:gd name="T42" fmla="*/ 2452688 w 5143"/>
              <a:gd name="T43" fmla="*/ 857250 h 1902"/>
              <a:gd name="T44" fmla="*/ 2795588 w 5143"/>
              <a:gd name="T45" fmla="*/ 957263 h 1902"/>
              <a:gd name="T46" fmla="*/ 3128963 w 5143"/>
              <a:gd name="T47" fmla="*/ 1076325 h 1902"/>
              <a:gd name="T48" fmla="*/ 3438525 w 5143"/>
              <a:gd name="T49" fmla="*/ 1185863 h 1902"/>
              <a:gd name="T50" fmla="*/ 3805238 w 5143"/>
              <a:gd name="T51" fmla="*/ 1352550 h 1902"/>
              <a:gd name="T52" fmla="*/ 4148138 w 5143"/>
              <a:gd name="T53" fmla="*/ 1524000 h 1902"/>
              <a:gd name="T54" fmla="*/ 4495800 w 5143"/>
              <a:gd name="T55" fmla="*/ 1738313 h 1902"/>
              <a:gd name="T56" fmla="*/ 4781550 w 5143"/>
              <a:gd name="T57" fmla="*/ 1924050 h 1902"/>
              <a:gd name="T58" fmla="*/ 5057775 w 5143"/>
              <a:gd name="T59" fmla="*/ 2138363 h 1902"/>
              <a:gd name="T60" fmla="*/ 5319713 w 5143"/>
              <a:gd name="T61" fmla="*/ 2376488 h 1902"/>
              <a:gd name="T62" fmla="*/ 5524500 w 5143"/>
              <a:gd name="T63" fmla="*/ 2586038 h 1902"/>
              <a:gd name="T64" fmla="*/ 5734050 w 5143"/>
              <a:gd name="T65" fmla="*/ 2833688 h 1902"/>
              <a:gd name="T66" fmla="*/ 5872163 w 5143"/>
              <a:gd name="T67" fmla="*/ 3017838 h 1902"/>
              <a:gd name="T68" fmla="*/ 8162925 w 5143"/>
              <a:gd name="T69" fmla="*/ 3017838 h 1902"/>
              <a:gd name="T70" fmla="*/ 8058150 w 5143"/>
              <a:gd name="T71" fmla="*/ 2900363 h 1902"/>
              <a:gd name="T72" fmla="*/ 7886700 w 5143"/>
              <a:gd name="T73" fmla="*/ 2709863 h 1902"/>
              <a:gd name="T74" fmla="*/ 7615238 w 5143"/>
              <a:gd name="T75" fmla="*/ 2443163 h 1902"/>
              <a:gd name="T76" fmla="*/ 7329488 w 5143"/>
              <a:gd name="T77" fmla="*/ 2195513 h 1902"/>
              <a:gd name="T78" fmla="*/ 7000875 w 5143"/>
              <a:gd name="T79" fmla="*/ 1938338 h 1902"/>
              <a:gd name="T80" fmla="*/ 6643688 w 5143"/>
              <a:gd name="T81" fmla="*/ 1700213 h 1902"/>
              <a:gd name="T82" fmla="*/ 6286500 w 5143"/>
              <a:gd name="T83" fmla="*/ 1490663 h 1902"/>
              <a:gd name="T84" fmla="*/ 5886450 w 5143"/>
              <a:gd name="T85" fmla="*/ 1271588 h 1902"/>
              <a:gd name="T86" fmla="*/ 5543550 w 5143"/>
              <a:gd name="T87" fmla="*/ 1114425 h 1902"/>
              <a:gd name="T88" fmla="*/ 5129213 w 5143"/>
              <a:gd name="T89" fmla="*/ 933450 h 1902"/>
              <a:gd name="T90" fmla="*/ 4705350 w 5143"/>
              <a:gd name="T91" fmla="*/ 776288 h 1902"/>
              <a:gd name="T92" fmla="*/ 4314825 w 5143"/>
              <a:gd name="T93" fmla="*/ 642938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Regular" pitchFamily="2" charset="0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C391A8B6-09D0-6142-968B-A53FD0371FCA}"/>
              </a:ext>
            </a:extLst>
          </p:cNvPr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538163 h 2325"/>
              <a:gd name="T4" fmla="*/ 885825 w 5760"/>
              <a:gd name="T5" fmla="*/ 566738 h 2325"/>
              <a:gd name="T6" fmla="*/ 1281113 w 5760"/>
              <a:gd name="T7" fmla="*/ 595313 h 2325"/>
              <a:gd name="T8" fmla="*/ 1676400 w 5760"/>
              <a:gd name="T9" fmla="*/ 633413 h 2325"/>
              <a:gd name="T10" fmla="*/ 2019300 w 5760"/>
              <a:gd name="T11" fmla="*/ 676275 h 2325"/>
              <a:gd name="T12" fmla="*/ 2443163 w 5760"/>
              <a:gd name="T13" fmla="*/ 738188 h 2325"/>
              <a:gd name="T14" fmla="*/ 2843213 w 5760"/>
              <a:gd name="T15" fmla="*/ 809625 h 2325"/>
              <a:gd name="T16" fmla="*/ 3295650 w 5760"/>
              <a:gd name="T17" fmla="*/ 904875 h 2325"/>
              <a:gd name="T18" fmla="*/ 3705225 w 5760"/>
              <a:gd name="T19" fmla="*/ 1000125 h 2325"/>
              <a:gd name="T20" fmla="*/ 4038600 w 5760"/>
              <a:gd name="T21" fmla="*/ 1090613 h 2325"/>
              <a:gd name="T22" fmla="*/ 4405313 w 5760"/>
              <a:gd name="T23" fmla="*/ 1204913 h 2325"/>
              <a:gd name="T24" fmla="*/ 4767263 w 5760"/>
              <a:gd name="T25" fmla="*/ 1328738 h 2325"/>
              <a:gd name="T26" fmla="*/ 5129213 w 5760"/>
              <a:gd name="T27" fmla="*/ 1466850 h 2325"/>
              <a:gd name="T28" fmla="*/ 5457825 w 5760"/>
              <a:gd name="T29" fmla="*/ 1595438 h 2325"/>
              <a:gd name="T30" fmla="*/ 5815013 w 5760"/>
              <a:gd name="T31" fmla="*/ 1762125 h 2325"/>
              <a:gd name="T32" fmla="*/ 6196013 w 5760"/>
              <a:gd name="T33" fmla="*/ 1957388 h 2325"/>
              <a:gd name="T34" fmla="*/ 6586538 w 5760"/>
              <a:gd name="T35" fmla="*/ 2181225 h 2325"/>
              <a:gd name="T36" fmla="*/ 6910388 w 5760"/>
              <a:gd name="T37" fmla="*/ 2390775 h 2325"/>
              <a:gd name="T38" fmla="*/ 7129463 w 5760"/>
              <a:gd name="T39" fmla="*/ 2543175 h 2325"/>
              <a:gd name="T40" fmla="*/ 7410450 w 5760"/>
              <a:gd name="T41" fmla="*/ 2762250 h 2325"/>
              <a:gd name="T42" fmla="*/ 7658100 w 5760"/>
              <a:gd name="T43" fmla="*/ 2976563 h 2325"/>
              <a:gd name="T44" fmla="*/ 7886700 w 5760"/>
              <a:gd name="T45" fmla="*/ 3200400 h 2325"/>
              <a:gd name="T46" fmla="*/ 8096250 w 5760"/>
              <a:gd name="T47" fmla="*/ 3419475 h 2325"/>
              <a:gd name="T48" fmla="*/ 8315325 w 5760"/>
              <a:gd name="T49" fmla="*/ 3689350 h 2325"/>
              <a:gd name="T50" fmla="*/ 9142413 w 5760"/>
              <a:gd name="T51" fmla="*/ 3689350 h 2325"/>
              <a:gd name="T52" fmla="*/ 9142413 w 5760"/>
              <a:gd name="T53" fmla="*/ 1976438 h 2325"/>
              <a:gd name="T54" fmla="*/ 8858250 w 5760"/>
              <a:gd name="T55" fmla="*/ 1776413 h 2325"/>
              <a:gd name="T56" fmla="*/ 8572500 w 5760"/>
              <a:gd name="T57" fmla="*/ 1619250 h 2325"/>
              <a:gd name="T58" fmla="*/ 8262938 w 5760"/>
              <a:gd name="T59" fmla="*/ 1457325 h 2325"/>
              <a:gd name="T60" fmla="*/ 7986713 w 5760"/>
              <a:gd name="T61" fmla="*/ 1328738 h 2325"/>
              <a:gd name="T62" fmla="*/ 7724775 w 5760"/>
              <a:gd name="T63" fmla="*/ 1223963 h 2325"/>
              <a:gd name="T64" fmla="*/ 7477125 w 5760"/>
              <a:gd name="T65" fmla="*/ 1128713 h 2325"/>
              <a:gd name="T66" fmla="*/ 7215188 w 5760"/>
              <a:gd name="T67" fmla="*/ 1033463 h 2325"/>
              <a:gd name="T68" fmla="*/ 6962775 w 5760"/>
              <a:gd name="T69" fmla="*/ 952500 h 2325"/>
              <a:gd name="T70" fmla="*/ 6743700 w 5760"/>
              <a:gd name="T71" fmla="*/ 876300 h 2325"/>
              <a:gd name="T72" fmla="*/ 6338888 w 5760"/>
              <a:gd name="T73" fmla="*/ 766763 h 2325"/>
              <a:gd name="T74" fmla="*/ 5995988 w 5760"/>
              <a:gd name="T75" fmla="*/ 671513 h 2325"/>
              <a:gd name="T76" fmla="*/ 5657850 w 5760"/>
              <a:gd name="T77" fmla="*/ 595313 h 2325"/>
              <a:gd name="T78" fmla="*/ 5210175 w 5760"/>
              <a:gd name="T79" fmla="*/ 495300 h 2325"/>
              <a:gd name="T80" fmla="*/ 4767263 w 5760"/>
              <a:gd name="T81" fmla="*/ 414338 h 2325"/>
              <a:gd name="T82" fmla="*/ 4338638 w 5760"/>
              <a:gd name="T83" fmla="*/ 338138 h 2325"/>
              <a:gd name="T84" fmla="*/ 3890963 w 5760"/>
              <a:gd name="T85" fmla="*/ 271463 h 2325"/>
              <a:gd name="T86" fmla="*/ 3509963 w 5760"/>
              <a:gd name="T87" fmla="*/ 219075 h 2325"/>
              <a:gd name="T88" fmla="*/ 3133725 w 5760"/>
              <a:gd name="T89" fmla="*/ 171450 h 2325"/>
              <a:gd name="T90" fmla="*/ 2643188 w 5760"/>
              <a:gd name="T91" fmla="*/ 128588 h 2325"/>
              <a:gd name="T92" fmla="*/ 2281238 w 5760"/>
              <a:gd name="T93" fmla="*/ 95250 h 2325"/>
              <a:gd name="T94" fmla="*/ 1785938 w 5760"/>
              <a:gd name="T95" fmla="*/ 57150 h 2325"/>
              <a:gd name="T96" fmla="*/ 1314450 w 5760"/>
              <a:gd name="T97" fmla="*/ 33338 h 2325"/>
              <a:gd name="T98" fmla="*/ 885825 w 5760"/>
              <a:gd name="T99" fmla="*/ 19050 h 2325"/>
              <a:gd name="T100" fmla="*/ 447675 w 5760"/>
              <a:gd name="T101" fmla="*/ 4763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Regular" pitchFamily="2" charset="0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67247D1-0EFC-7944-AC02-3821ACA884EE}"/>
              </a:ext>
            </a:extLst>
          </p:cNvPr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557213 h 1573"/>
              <a:gd name="T4" fmla="*/ 447675 w 5760"/>
              <a:gd name="T5" fmla="*/ 566738 h 1573"/>
              <a:gd name="T6" fmla="*/ 995363 w 5760"/>
              <a:gd name="T7" fmla="*/ 576263 h 1573"/>
              <a:gd name="T8" fmla="*/ 1524000 w 5760"/>
              <a:gd name="T9" fmla="*/ 595313 h 1573"/>
              <a:gd name="T10" fmla="*/ 1933575 w 5760"/>
              <a:gd name="T11" fmla="*/ 623888 h 1573"/>
              <a:gd name="T12" fmla="*/ 2333625 w 5760"/>
              <a:gd name="T13" fmla="*/ 652463 h 1573"/>
              <a:gd name="T14" fmla="*/ 2771775 w 5760"/>
              <a:gd name="T15" fmla="*/ 690563 h 1573"/>
              <a:gd name="T16" fmla="*/ 3209925 w 5760"/>
              <a:gd name="T17" fmla="*/ 733425 h 1573"/>
              <a:gd name="T18" fmla="*/ 3714750 w 5760"/>
              <a:gd name="T19" fmla="*/ 800100 h 1573"/>
              <a:gd name="T20" fmla="*/ 4229100 w 5760"/>
              <a:gd name="T21" fmla="*/ 871538 h 1573"/>
              <a:gd name="T22" fmla="*/ 4686300 w 5760"/>
              <a:gd name="T23" fmla="*/ 947738 h 1573"/>
              <a:gd name="T24" fmla="*/ 5119688 w 5760"/>
              <a:gd name="T25" fmla="*/ 1028700 h 1573"/>
              <a:gd name="T26" fmla="*/ 5576888 w 5760"/>
              <a:gd name="T27" fmla="*/ 1123950 h 1573"/>
              <a:gd name="T28" fmla="*/ 5862638 w 5760"/>
              <a:gd name="T29" fmla="*/ 1190625 h 1573"/>
              <a:gd name="T30" fmla="*/ 6248400 w 5760"/>
              <a:gd name="T31" fmla="*/ 1285875 h 1573"/>
              <a:gd name="T32" fmla="*/ 6500813 w 5760"/>
              <a:gd name="T33" fmla="*/ 1357313 h 1573"/>
              <a:gd name="T34" fmla="*/ 6796088 w 5760"/>
              <a:gd name="T35" fmla="*/ 1443038 h 1573"/>
              <a:gd name="T36" fmla="*/ 7148513 w 5760"/>
              <a:gd name="T37" fmla="*/ 1557338 h 1573"/>
              <a:gd name="T38" fmla="*/ 7467600 w 5760"/>
              <a:gd name="T39" fmla="*/ 1671638 h 1573"/>
              <a:gd name="T40" fmla="*/ 7796213 w 5760"/>
              <a:gd name="T41" fmla="*/ 1795463 h 1573"/>
              <a:gd name="T42" fmla="*/ 8053388 w 5760"/>
              <a:gd name="T43" fmla="*/ 1900238 h 1573"/>
              <a:gd name="T44" fmla="*/ 8343900 w 5760"/>
              <a:gd name="T45" fmla="*/ 2033588 h 1573"/>
              <a:gd name="T46" fmla="*/ 8691563 w 5760"/>
              <a:gd name="T47" fmla="*/ 2224088 h 1573"/>
              <a:gd name="T48" fmla="*/ 8934450 w 5760"/>
              <a:gd name="T49" fmla="*/ 2352675 h 1573"/>
              <a:gd name="T50" fmla="*/ 9142413 w 5760"/>
              <a:gd name="T51" fmla="*/ 2495550 h 1573"/>
              <a:gd name="T52" fmla="*/ 9142413 w 5760"/>
              <a:gd name="T53" fmla="*/ 1004888 h 1573"/>
              <a:gd name="T54" fmla="*/ 8720138 w 5760"/>
              <a:gd name="T55" fmla="*/ 904875 h 1573"/>
              <a:gd name="T56" fmla="*/ 8277225 w 5760"/>
              <a:gd name="T57" fmla="*/ 795338 h 1573"/>
              <a:gd name="T58" fmla="*/ 7858125 w 5760"/>
              <a:gd name="T59" fmla="*/ 704850 h 1573"/>
              <a:gd name="T60" fmla="*/ 7462838 w 5760"/>
              <a:gd name="T61" fmla="*/ 628650 h 1573"/>
              <a:gd name="T62" fmla="*/ 7024688 w 5760"/>
              <a:gd name="T63" fmla="*/ 552450 h 1573"/>
              <a:gd name="T64" fmla="*/ 6524625 w 5760"/>
              <a:gd name="T65" fmla="*/ 466725 h 1573"/>
              <a:gd name="T66" fmla="*/ 6053138 w 5760"/>
              <a:gd name="T67" fmla="*/ 400050 h 1573"/>
              <a:gd name="T68" fmla="*/ 5634038 w 5760"/>
              <a:gd name="T69" fmla="*/ 338138 h 1573"/>
              <a:gd name="T70" fmla="*/ 5176838 w 5760"/>
              <a:gd name="T71" fmla="*/ 290513 h 1573"/>
              <a:gd name="T72" fmla="*/ 4786313 w 5760"/>
              <a:gd name="T73" fmla="*/ 242888 h 1573"/>
              <a:gd name="T74" fmla="*/ 4376738 w 5760"/>
              <a:gd name="T75" fmla="*/ 204788 h 1573"/>
              <a:gd name="T76" fmla="*/ 4000500 w 5760"/>
              <a:gd name="T77" fmla="*/ 166688 h 1573"/>
              <a:gd name="T78" fmla="*/ 3652838 w 5760"/>
              <a:gd name="T79" fmla="*/ 138113 h 1573"/>
              <a:gd name="T80" fmla="*/ 3195638 w 5760"/>
              <a:gd name="T81" fmla="*/ 104775 h 1573"/>
              <a:gd name="T82" fmla="*/ 2747963 w 5760"/>
              <a:gd name="T83" fmla="*/ 76200 h 1573"/>
              <a:gd name="T84" fmla="*/ 2419350 w 5760"/>
              <a:gd name="T85" fmla="*/ 61913 h 1573"/>
              <a:gd name="T86" fmla="*/ 2000250 w 5760"/>
              <a:gd name="T87" fmla="*/ 42863 h 1573"/>
              <a:gd name="T88" fmla="*/ 1533525 w 5760"/>
              <a:gd name="T89" fmla="*/ 23813 h 1573"/>
              <a:gd name="T90" fmla="*/ 1133475 w 5760"/>
              <a:gd name="T91" fmla="*/ 19050 h 1573"/>
              <a:gd name="T92" fmla="*/ 809625 w 5760"/>
              <a:gd name="T93" fmla="*/ 9525 h 1573"/>
              <a:gd name="T94" fmla="*/ 38576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Regular" pitchFamily="2" charset="0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3BDCE334-B96C-9C4A-94CF-5EB48D0CAF44}"/>
              </a:ext>
            </a:extLst>
          </p:cNvPr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538163 h 970"/>
              <a:gd name="T4" fmla="*/ 504825 w 5760"/>
              <a:gd name="T5" fmla="*/ 542925 h 970"/>
              <a:gd name="T6" fmla="*/ 938213 w 5760"/>
              <a:gd name="T7" fmla="*/ 552450 h 970"/>
              <a:gd name="T8" fmla="*/ 1343025 w 5760"/>
              <a:gd name="T9" fmla="*/ 561975 h 970"/>
              <a:gd name="T10" fmla="*/ 1704975 w 5760"/>
              <a:gd name="T11" fmla="*/ 571500 h 970"/>
              <a:gd name="T12" fmla="*/ 2085975 w 5760"/>
              <a:gd name="T13" fmla="*/ 581025 h 970"/>
              <a:gd name="T14" fmla="*/ 2538413 w 5760"/>
              <a:gd name="T15" fmla="*/ 604838 h 970"/>
              <a:gd name="T16" fmla="*/ 3033713 w 5760"/>
              <a:gd name="T17" fmla="*/ 633413 h 970"/>
              <a:gd name="T18" fmla="*/ 3557588 w 5760"/>
              <a:gd name="T19" fmla="*/ 666750 h 970"/>
              <a:gd name="T20" fmla="*/ 4157663 w 5760"/>
              <a:gd name="T21" fmla="*/ 719138 h 970"/>
              <a:gd name="T22" fmla="*/ 4586288 w 5760"/>
              <a:gd name="T23" fmla="*/ 757238 h 970"/>
              <a:gd name="T24" fmla="*/ 5043488 w 5760"/>
              <a:gd name="T25" fmla="*/ 804863 h 970"/>
              <a:gd name="T26" fmla="*/ 5553075 w 5760"/>
              <a:gd name="T27" fmla="*/ 862013 h 970"/>
              <a:gd name="T28" fmla="*/ 6053138 w 5760"/>
              <a:gd name="T29" fmla="*/ 928688 h 970"/>
              <a:gd name="T30" fmla="*/ 6419850 w 5760"/>
              <a:gd name="T31" fmla="*/ 981075 h 970"/>
              <a:gd name="T32" fmla="*/ 6929438 w 5760"/>
              <a:gd name="T33" fmla="*/ 1062038 h 970"/>
              <a:gd name="T34" fmla="*/ 7434263 w 5760"/>
              <a:gd name="T35" fmla="*/ 1152525 h 970"/>
              <a:gd name="T36" fmla="*/ 7905750 w 5760"/>
              <a:gd name="T37" fmla="*/ 1247775 h 970"/>
              <a:gd name="T38" fmla="*/ 8362950 w 5760"/>
              <a:gd name="T39" fmla="*/ 1343025 h 970"/>
              <a:gd name="T40" fmla="*/ 8963025 w 5760"/>
              <a:gd name="T41" fmla="*/ 1495425 h 970"/>
              <a:gd name="T42" fmla="*/ 9142413 w 5760"/>
              <a:gd name="T43" fmla="*/ 1538288 h 970"/>
              <a:gd name="T44" fmla="*/ 9142413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Regular" pitchFamily="2" charset="0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830657C7-7B3A-7649-8B7D-A4DC9E0EE39D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1195388 h 1060"/>
              <a:gd name="T2" fmla="*/ 0 w 5760"/>
              <a:gd name="T3" fmla="*/ 1681163 h 1060"/>
              <a:gd name="T4" fmla="*/ 9142413 w 5760"/>
              <a:gd name="T5" fmla="*/ 1681163 h 1060"/>
              <a:gd name="T6" fmla="*/ 9142413 w 5760"/>
              <a:gd name="T7" fmla="*/ 0 h 1060"/>
              <a:gd name="T8" fmla="*/ 8620125 w 5760"/>
              <a:gd name="T9" fmla="*/ 0 h 1060"/>
              <a:gd name="T10" fmla="*/ 8410575 w 5760"/>
              <a:gd name="T11" fmla="*/ 133350 h 1060"/>
              <a:gd name="T12" fmla="*/ 8153400 w 5760"/>
              <a:gd name="T13" fmla="*/ 252413 h 1060"/>
              <a:gd name="T14" fmla="*/ 7886700 w 5760"/>
              <a:gd name="T15" fmla="*/ 352425 h 1060"/>
              <a:gd name="T16" fmla="*/ 7639050 w 5760"/>
              <a:gd name="T17" fmla="*/ 423863 h 1060"/>
              <a:gd name="T18" fmla="*/ 7343775 w 5760"/>
              <a:gd name="T19" fmla="*/ 514350 h 1060"/>
              <a:gd name="T20" fmla="*/ 7048500 w 5760"/>
              <a:gd name="T21" fmla="*/ 581025 h 1060"/>
              <a:gd name="T22" fmla="*/ 6715125 w 5760"/>
              <a:gd name="T23" fmla="*/ 657225 h 1060"/>
              <a:gd name="T24" fmla="*/ 6253163 w 5760"/>
              <a:gd name="T25" fmla="*/ 742950 h 1060"/>
              <a:gd name="T26" fmla="*/ 5891213 w 5760"/>
              <a:gd name="T27" fmla="*/ 800100 h 1060"/>
              <a:gd name="T28" fmla="*/ 5462588 w 5760"/>
              <a:gd name="T29" fmla="*/ 862013 h 1060"/>
              <a:gd name="T30" fmla="*/ 5062538 w 5760"/>
              <a:gd name="T31" fmla="*/ 919163 h 1060"/>
              <a:gd name="T32" fmla="*/ 4643438 w 5760"/>
              <a:gd name="T33" fmla="*/ 962026 h 1060"/>
              <a:gd name="T34" fmla="*/ 4252913 w 5760"/>
              <a:gd name="T35" fmla="*/ 1004888 h 1060"/>
              <a:gd name="T36" fmla="*/ 3838575 w 5760"/>
              <a:gd name="T37" fmla="*/ 1038226 h 1060"/>
              <a:gd name="T38" fmla="*/ 3400425 w 5760"/>
              <a:gd name="T39" fmla="*/ 1071563 h 1060"/>
              <a:gd name="T40" fmla="*/ 3009900 w 5760"/>
              <a:gd name="T41" fmla="*/ 1100138 h 1060"/>
              <a:gd name="T42" fmla="*/ 2614613 w 5760"/>
              <a:gd name="T43" fmla="*/ 1123951 h 1060"/>
              <a:gd name="T44" fmla="*/ 2228850 w 5760"/>
              <a:gd name="T45" fmla="*/ 1143001 h 1060"/>
              <a:gd name="T46" fmla="*/ 1857375 w 5760"/>
              <a:gd name="T47" fmla="*/ 1162051 h 1060"/>
              <a:gd name="T48" fmla="*/ 1438275 w 5760"/>
              <a:gd name="T49" fmla="*/ 1171576 h 1060"/>
              <a:gd name="T50" fmla="*/ 847725 w 5760"/>
              <a:gd name="T51" fmla="*/ 1185863 h 1060"/>
              <a:gd name="T52" fmla="*/ 319088 w 5760"/>
              <a:gd name="T53" fmla="*/ 1195388 h 1060"/>
              <a:gd name="T54" fmla="*/ 0 w 5760"/>
              <a:gd name="T55" fmla="*/ 1195388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Regular" pitchFamily="2" charset="0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9BE23574-A0D2-7444-B99D-2970348CE6E3}"/>
              </a:ext>
            </a:extLst>
          </p:cNvPr>
          <p:cNvSpPr>
            <a:spLocks/>
          </p:cNvSpPr>
          <p:nvPr/>
        </p:nvSpPr>
        <p:spPr bwMode="white">
          <a:xfrm>
            <a:off x="0" y="0"/>
            <a:ext cx="8388350" cy="1068388"/>
          </a:xfrm>
          <a:custGeom>
            <a:avLst/>
            <a:gdLst>
              <a:gd name="T0" fmla="*/ 0 w 5284"/>
              <a:gd name="T1" fmla="*/ 581025 h 673"/>
              <a:gd name="T2" fmla="*/ 0 w 5284"/>
              <a:gd name="T3" fmla="*/ 1066800 h 673"/>
              <a:gd name="T4" fmla="*/ 481013 w 5284"/>
              <a:gd name="T5" fmla="*/ 1066800 h 673"/>
              <a:gd name="T6" fmla="*/ 1147763 w 5284"/>
              <a:gd name="T7" fmla="*/ 1052513 h 673"/>
              <a:gd name="T8" fmla="*/ 1619250 w 5284"/>
              <a:gd name="T9" fmla="*/ 1038225 h 673"/>
              <a:gd name="T10" fmla="*/ 2066925 w 5284"/>
              <a:gd name="T11" fmla="*/ 1019175 h 673"/>
              <a:gd name="T12" fmla="*/ 2466975 w 5284"/>
              <a:gd name="T13" fmla="*/ 1000125 h 673"/>
              <a:gd name="T14" fmla="*/ 2824163 w 5284"/>
              <a:gd name="T15" fmla="*/ 976313 h 673"/>
              <a:gd name="T16" fmla="*/ 3114675 w 5284"/>
              <a:gd name="T17" fmla="*/ 962025 h 673"/>
              <a:gd name="T18" fmla="*/ 3481388 w 5284"/>
              <a:gd name="T19" fmla="*/ 933450 h 673"/>
              <a:gd name="T20" fmla="*/ 3886200 w 5284"/>
              <a:gd name="T21" fmla="*/ 904875 h 673"/>
              <a:gd name="T22" fmla="*/ 4286250 w 5284"/>
              <a:gd name="T23" fmla="*/ 866775 h 673"/>
              <a:gd name="T24" fmla="*/ 4610100 w 5284"/>
              <a:gd name="T25" fmla="*/ 838200 h 673"/>
              <a:gd name="T26" fmla="*/ 4981575 w 5284"/>
              <a:gd name="T27" fmla="*/ 790575 h 673"/>
              <a:gd name="T28" fmla="*/ 5276850 w 5284"/>
              <a:gd name="T29" fmla="*/ 752475 h 673"/>
              <a:gd name="T30" fmla="*/ 5610225 w 5284"/>
              <a:gd name="T31" fmla="*/ 709613 h 673"/>
              <a:gd name="T32" fmla="*/ 5929313 w 5284"/>
              <a:gd name="T33" fmla="*/ 666750 h 673"/>
              <a:gd name="T34" fmla="*/ 6243638 w 5284"/>
              <a:gd name="T35" fmla="*/ 609600 h 673"/>
              <a:gd name="T36" fmla="*/ 6534150 w 5284"/>
              <a:gd name="T37" fmla="*/ 557213 h 673"/>
              <a:gd name="T38" fmla="*/ 6772275 w 5284"/>
              <a:gd name="T39" fmla="*/ 504825 h 673"/>
              <a:gd name="T40" fmla="*/ 7058025 w 5284"/>
              <a:gd name="T41" fmla="*/ 442913 h 673"/>
              <a:gd name="T42" fmla="*/ 7334250 w 5284"/>
              <a:gd name="T43" fmla="*/ 376238 h 673"/>
              <a:gd name="T44" fmla="*/ 7586663 w 5284"/>
              <a:gd name="T45" fmla="*/ 304800 h 673"/>
              <a:gd name="T46" fmla="*/ 7810500 w 5284"/>
              <a:gd name="T47" fmla="*/ 233363 h 673"/>
              <a:gd name="T48" fmla="*/ 8072438 w 5284"/>
              <a:gd name="T49" fmla="*/ 142875 h 673"/>
              <a:gd name="T50" fmla="*/ 8243888 w 5284"/>
              <a:gd name="T51" fmla="*/ 66675 h 673"/>
              <a:gd name="T52" fmla="*/ 8386763 w 5284"/>
              <a:gd name="T53" fmla="*/ 0 h 673"/>
              <a:gd name="T54" fmla="*/ 5081588 w 5284"/>
              <a:gd name="T55" fmla="*/ 0 h 673"/>
              <a:gd name="T56" fmla="*/ 4733925 w 5284"/>
              <a:gd name="T57" fmla="*/ 90488 h 673"/>
              <a:gd name="T58" fmla="*/ 4405313 w 5284"/>
              <a:gd name="T59" fmla="*/ 171450 h 673"/>
              <a:gd name="T60" fmla="*/ 4067175 w 5284"/>
              <a:gd name="T61" fmla="*/ 238125 h 673"/>
              <a:gd name="T62" fmla="*/ 3805238 w 5284"/>
              <a:gd name="T63" fmla="*/ 290513 h 673"/>
              <a:gd name="T64" fmla="*/ 3500438 w 5284"/>
              <a:gd name="T65" fmla="*/ 338138 h 673"/>
              <a:gd name="T66" fmla="*/ 3176588 w 5284"/>
              <a:gd name="T67" fmla="*/ 385763 h 673"/>
              <a:gd name="T68" fmla="*/ 2819400 w 5284"/>
              <a:gd name="T69" fmla="*/ 433388 h 673"/>
              <a:gd name="T70" fmla="*/ 2438400 w 5284"/>
              <a:gd name="T71" fmla="*/ 471488 h 673"/>
              <a:gd name="T72" fmla="*/ 2133600 w 5284"/>
              <a:gd name="T73" fmla="*/ 495300 h 673"/>
              <a:gd name="T74" fmla="*/ 1800225 w 5284"/>
              <a:gd name="T75" fmla="*/ 523875 h 673"/>
              <a:gd name="T76" fmla="*/ 1462088 w 5284"/>
              <a:gd name="T77" fmla="*/ 542925 h 673"/>
              <a:gd name="T78" fmla="*/ 1104900 w 5284"/>
              <a:gd name="T79" fmla="*/ 561975 h 673"/>
              <a:gd name="T80" fmla="*/ 795338 w 5284"/>
              <a:gd name="T81" fmla="*/ 571500 h 673"/>
              <a:gd name="T82" fmla="*/ 442913 w 5284"/>
              <a:gd name="T83" fmla="*/ 581025 h 673"/>
              <a:gd name="T84" fmla="*/ 157163 w 5284"/>
              <a:gd name="T85" fmla="*/ 585788 h 673"/>
              <a:gd name="T86" fmla="*/ 0 w 5284"/>
              <a:gd name="T87" fmla="*/ 581025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Regular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DE3ADCCF-DDF4-774F-978C-7C12B173D354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452438 h 286"/>
              <a:gd name="T4" fmla="*/ 304800 w 2884"/>
              <a:gd name="T5" fmla="*/ 452438 h 286"/>
              <a:gd name="T6" fmla="*/ 609600 w 2884"/>
              <a:gd name="T7" fmla="*/ 447676 h 286"/>
              <a:gd name="T8" fmla="*/ 919163 w 2884"/>
              <a:gd name="T9" fmla="*/ 438151 h 286"/>
              <a:gd name="T10" fmla="*/ 1252538 w 2884"/>
              <a:gd name="T11" fmla="*/ 423863 h 286"/>
              <a:gd name="T12" fmla="*/ 1585913 w 2884"/>
              <a:gd name="T13" fmla="*/ 409576 h 286"/>
              <a:gd name="T14" fmla="*/ 1843088 w 2884"/>
              <a:gd name="T15" fmla="*/ 390526 h 286"/>
              <a:gd name="T16" fmla="*/ 2066925 w 2884"/>
              <a:gd name="T17" fmla="*/ 371476 h 286"/>
              <a:gd name="T18" fmla="*/ 2314575 w 2884"/>
              <a:gd name="T19" fmla="*/ 352426 h 286"/>
              <a:gd name="T20" fmla="*/ 2643188 w 2884"/>
              <a:gd name="T21" fmla="*/ 319088 h 286"/>
              <a:gd name="T22" fmla="*/ 3162300 w 2884"/>
              <a:gd name="T23" fmla="*/ 252413 h 286"/>
              <a:gd name="T24" fmla="*/ 3652838 w 2884"/>
              <a:gd name="T25" fmla="*/ 185738 h 286"/>
              <a:gd name="T26" fmla="*/ 4133850 w 2884"/>
              <a:gd name="T27" fmla="*/ 95250 h 286"/>
              <a:gd name="T28" fmla="*/ 4576763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Regular" pitchFamily="2" charset="0"/>
            </a:endParaRPr>
          </a:p>
        </p:txBody>
      </p:sp>
      <p:sp>
        <p:nvSpPr>
          <p:cNvPr id="491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916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505200"/>
            <a:ext cx="6400800" cy="9144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99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5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7150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7150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08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51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207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22098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22098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83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23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15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0817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7999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BA6DD3E2-6D51-A047-906E-AAC82C227714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Helvetica Regular" pitchFamily="2" charset="0"/>
              <a:ea typeface="ＭＳ Ｐゴシック" charset="0"/>
            </a:endParaRPr>
          </a:p>
        </p:txBody>
      </p:sp>
      <p:sp>
        <p:nvSpPr>
          <p:cNvPr id="48131" name="Freeform 3">
            <a:extLst>
              <a:ext uri="{FF2B5EF4-FFF2-40B4-BE49-F238E27FC236}">
                <a16:creationId xmlns:a16="http://schemas.microsoft.com/office/drawing/2014/main" id="{EE531295-159E-0A43-8CD6-DD96BEE94C7C}"/>
              </a:ext>
            </a:extLst>
          </p:cNvPr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366963 h 1492"/>
              <a:gd name="T2" fmla="*/ 0 w 3625"/>
              <a:gd name="T3" fmla="*/ 0 h 1492"/>
              <a:gd name="T4" fmla="*/ 271463 w 3625"/>
              <a:gd name="T5" fmla="*/ 4763 h 1492"/>
              <a:gd name="T6" fmla="*/ 563563 w 3625"/>
              <a:gd name="T7" fmla="*/ 14288 h 1492"/>
              <a:gd name="T8" fmla="*/ 792163 w 3625"/>
              <a:gd name="T9" fmla="*/ 33338 h 1492"/>
              <a:gd name="T10" fmla="*/ 1031875 w 3625"/>
              <a:gd name="T11" fmla="*/ 57150 h 1492"/>
              <a:gd name="T12" fmla="*/ 1284288 w 3625"/>
              <a:gd name="T13" fmla="*/ 85725 h 1492"/>
              <a:gd name="T14" fmla="*/ 1519238 w 3625"/>
              <a:gd name="T15" fmla="*/ 123825 h 1492"/>
              <a:gd name="T16" fmla="*/ 1776413 w 3625"/>
              <a:gd name="T17" fmla="*/ 166688 h 1492"/>
              <a:gd name="T18" fmla="*/ 2001838 w 3625"/>
              <a:gd name="T19" fmla="*/ 211138 h 1492"/>
              <a:gd name="T20" fmla="*/ 2287588 w 3625"/>
              <a:gd name="T21" fmla="*/ 277813 h 1492"/>
              <a:gd name="T22" fmla="*/ 2536825 w 3625"/>
              <a:gd name="T23" fmla="*/ 344488 h 1492"/>
              <a:gd name="T24" fmla="*/ 2798763 w 3625"/>
              <a:gd name="T25" fmla="*/ 427038 h 1492"/>
              <a:gd name="T26" fmla="*/ 2995613 w 3625"/>
              <a:gd name="T27" fmla="*/ 488950 h 1492"/>
              <a:gd name="T28" fmla="*/ 3309938 w 3625"/>
              <a:gd name="T29" fmla="*/ 609600 h 1492"/>
              <a:gd name="T30" fmla="*/ 3540125 w 3625"/>
              <a:gd name="T31" fmla="*/ 704850 h 1492"/>
              <a:gd name="T32" fmla="*/ 3898900 w 3625"/>
              <a:gd name="T33" fmla="*/ 868363 h 1492"/>
              <a:gd name="T34" fmla="*/ 4232275 w 3625"/>
              <a:gd name="T35" fmla="*/ 1050925 h 1492"/>
              <a:gd name="T36" fmla="*/ 4538663 w 3625"/>
              <a:gd name="T37" fmla="*/ 1247775 h 1492"/>
              <a:gd name="T38" fmla="*/ 4835525 w 3625"/>
              <a:gd name="T39" fmla="*/ 1460500 h 1492"/>
              <a:gd name="T40" fmla="*/ 5068888 w 3625"/>
              <a:gd name="T41" fmla="*/ 1647825 h 1492"/>
              <a:gd name="T42" fmla="*/ 5289550 w 3625"/>
              <a:gd name="T43" fmla="*/ 1854200 h 1492"/>
              <a:gd name="T44" fmla="*/ 5461000 w 3625"/>
              <a:gd name="T45" fmla="*/ 2032000 h 1492"/>
              <a:gd name="T46" fmla="*/ 5594350 w 3625"/>
              <a:gd name="T47" fmla="*/ 2190750 h 1492"/>
              <a:gd name="T48" fmla="*/ 5753100 w 3625"/>
              <a:gd name="T49" fmla="*/ 2366963 h 1492"/>
              <a:gd name="T50" fmla="*/ 5727700 w 3625"/>
              <a:gd name="T51" fmla="*/ 2366963 h 1492"/>
              <a:gd name="T52" fmla="*/ 0 w 3625"/>
              <a:gd name="T53" fmla="*/ 2366963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Helvetica Regular" pitchFamily="2" charset="0"/>
            </a:endParaRPr>
          </a:p>
        </p:txBody>
      </p:sp>
      <p:sp>
        <p:nvSpPr>
          <p:cNvPr id="48132" name="Freeform 4">
            <a:extLst>
              <a:ext uri="{FF2B5EF4-FFF2-40B4-BE49-F238E27FC236}">
                <a16:creationId xmlns:a16="http://schemas.microsoft.com/office/drawing/2014/main" id="{DF73C13B-F36D-2F4F-BCD6-D735F3B87A37}"/>
              </a:ext>
            </a:extLst>
          </p:cNvPr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4314825 w 5143"/>
              <a:gd name="T1" fmla="*/ 642938 h 1902"/>
              <a:gd name="T2" fmla="*/ 3914775 w 5143"/>
              <a:gd name="T3" fmla="*/ 528638 h 1902"/>
              <a:gd name="T4" fmla="*/ 3495675 w 5143"/>
              <a:gd name="T5" fmla="*/ 414338 h 1902"/>
              <a:gd name="T6" fmla="*/ 3062288 w 5143"/>
              <a:gd name="T7" fmla="*/ 314325 h 1902"/>
              <a:gd name="T8" fmla="*/ 2690813 w 5143"/>
              <a:gd name="T9" fmla="*/ 242888 h 1902"/>
              <a:gd name="T10" fmla="*/ 2276475 w 5143"/>
              <a:gd name="T11" fmla="*/ 176213 h 1902"/>
              <a:gd name="T12" fmla="*/ 1885950 w 5143"/>
              <a:gd name="T13" fmla="*/ 119063 h 1902"/>
              <a:gd name="T14" fmla="*/ 1519238 w 5143"/>
              <a:gd name="T15" fmla="*/ 76200 h 1902"/>
              <a:gd name="T16" fmla="*/ 1185863 w 5143"/>
              <a:gd name="T17" fmla="*/ 47625 h 1902"/>
              <a:gd name="T18" fmla="*/ 795338 w 5143"/>
              <a:gd name="T19" fmla="*/ 23813 h 1902"/>
              <a:gd name="T20" fmla="*/ 390525 w 5143"/>
              <a:gd name="T21" fmla="*/ 4763 h 1902"/>
              <a:gd name="T22" fmla="*/ 0 w 5143"/>
              <a:gd name="T23" fmla="*/ 0 h 1902"/>
              <a:gd name="T24" fmla="*/ 0 w 5143"/>
              <a:gd name="T25" fmla="*/ 436563 h 1902"/>
              <a:gd name="T26" fmla="*/ 0 w 5143"/>
              <a:gd name="T27" fmla="*/ 547688 h 1902"/>
              <a:gd name="T28" fmla="*/ 0 w 5143"/>
              <a:gd name="T29" fmla="*/ 436563 h 1902"/>
              <a:gd name="T30" fmla="*/ 0 w 5143"/>
              <a:gd name="T31" fmla="*/ 542925 h 1902"/>
              <a:gd name="T32" fmla="*/ 538163 w 5143"/>
              <a:gd name="T33" fmla="*/ 557213 h 1902"/>
              <a:gd name="T34" fmla="*/ 962025 w 5143"/>
              <a:gd name="T35" fmla="*/ 590550 h 1902"/>
              <a:gd name="T36" fmla="*/ 1352550 w 5143"/>
              <a:gd name="T37" fmla="*/ 633413 h 1902"/>
              <a:gd name="T38" fmla="*/ 1695450 w 5143"/>
              <a:gd name="T39" fmla="*/ 690563 h 1902"/>
              <a:gd name="T40" fmla="*/ 2024063 w 5143"/>
              <a:gd name="T41" fmla="*/ 752475 h 1902"/>
              <a:gd name="T42" fmla="*/ 2452688 w 5143"/>
              <a:gd name="T43" fmla="*/ 857250 h 1902"/>
              <a:gd name="T44" fmla="*/ 2795588 w 5143"/>
              <a:gd name="T45" fmla="*/ 957263 h 1902"/>
              <a:gd name="T46" fmla="*/ 3128963 w 5143"/>
              <a:gd name="T47" fmla="*/ 1076325 h 1902"/>
              <a:gd name="T48" fmla="*/ 3438525 w 5143"/>
              <a:gd name="T49" fmla="*/ 1185863 h 1902"/>
              <a:gd name="T50" fmla="*/ 3805238 w 5143"/>
              <a:gd name="T51" fmla="*/ 1352550 h 1902"/>
              <a:gd name="T52" fmla="*/ 4148138 w 5143"/>
              <a:gd name="T53" fmla="*/ 1524000 h 1902"/>
              <a:gd name="T54" fmla="*/ 4495800 w 5143"/>
              <a:gd name="T55" fmla="*/ 1738313 h 1902"/>
              <a:gd name="T56" fmla="*/ 4781550 w 5143"/>
              <a:gd name="T57" fmla="*/ 1924050 h 1902"/>
              <a:gd name="T58" fmla="*/ 5057775 w 5143"/>
              <a:gd name="T59" fmla="*/ 2138363 h 1902"/>
              <a:gd name="T60" fmla="*/ 5319713 w 5143"/>
              <a:gd name="T61" fmla="*/ 2376488 h 1902"/>
              <a:gd name="T62" fmla="*/ 5524500 w 5143"/>
              <a:gd name="T63" fmla="*/ 2586038 h 1902"/>
              <a:gd name="T64" fmla="*/ 5734050 w 5143"/>
              <a:gd name="T65" fmla="*/ 2833688 h 1902"/>
              <a:gd name="T66" fmla="*/ 5872163 w 5143"/>
              <a:gd name="T67" fmla="*/ 3017838 h 1902"/>
              <a:gd name="T68" fmla="*/ 8162925 w 5143"/>
              <a:gd name="T69" fmla="*/ 3017838 h 1902"/>
              <a:gd name="T70" fmla="*/ 8058150 w 5143"/>
              <a:gd name="T71" fmla="*/ 2900363 h 1902"/>
              <a:gd name="T72" fmla="*/ 7886700 w 5143"/>
              <a:gd name="T73" fmla="*/ 2709863 h 1902"/>
              <a:gd name="T74" fmla="*/ 7615238 w 5143"/>
              <a:gd name="T75" fmla="*/ 2443163 h 1902"/>
              <a:gd name="T76" fmla="*/ 7329488 w 5143"/>
              <a:gd name="T77" fmla="*/ 2195513 h 1902"/>
              <a:gd name="T78" fmla="*/ 7000875 w 5143"/>
              <a:gd name="T79" fmla="*/ 1938338 h 1902"/>
              <a:gd name="T80" fmla="*/ 6643688 w 5143"/>
              <a:gd name="T81" fmla="*/ 1700213 h 1902"/>
              <a:gd name="T82" fmla="*/ 6286500 w 5143"/>
              <a:gd name="T83" fmla="*/ 1490663 h 1902"/>
              <a:gd name="T84" fmla="*/ 5886450 w 5143"/>
              <a:gd name="T85" fmla="*/ 1271588 h 1902"/>
              <a:gd name="T86" fmla="*/ 5543550 w 5143"/>
              <a:gd name="T87" fmla="*/ 1114425 h 1902"/>
              <a:gd name="T88" fmla="*/ 5129213 w 5143"/>
              <a:gd name="T89" fmla="*/ 933450 h 1902"/>
              <a:gd name="T90" fmla="*/ 4705350 w 5143"/>
              <a:gd name="T91" fmla="*/ 776288 h 1902"/>
              <a:gd name="T92" fmla="*/ 4314825 w 5143"/>
              <a:gd name="T93" fmla="*/ 642938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Regular" pitchFamily="2" charset="0"/>
            </a:endParaRPr>
          </a:p>
        </p:txBody>
      </p:sp>
      <p:sp>
        <p:nvSpPr>
          <p:cNvPr id="48133" name="Freeform 5">
            <a:extLst>
              <a:ext uri="{FF2B5EF4-FFF2-40B4-BE49-F238E27FC236}">
                <a16:creationId xmlns:a16="http://schemas.microsoft.com/office/drawing/2014/main" id="{2A8ABA2D-009B-3043-952F-3FC1D5874A58}"/>
              </a:ext>
            </a:extLst>
          </p:cNvPr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538163 h 2325"/>
              <a:gd name="T4" fmla="*/ 885825 w 5760"/>
              <a:gd name="T5" fmla="*/ 566738 h 2325"/>
              <a:gd name="T6" fmla="*/ 1281113 w 5760"/>
              <a:gd name="T7" fmla="*/ 595313 h 2325"/>
              <a:gd name="T8" fmla="*/ 1676400 w 5760"/>
              <a:gd name="T9" fmla="*/ 633413 h 2325"/>
              <a:gd name="T10" fmla="*/ 2019300 w 5760"/>
              <a:gd name="T11" fmla="*/ 676275 h 2325"/>
              <a:gd name="T12" fmla="*/ 2443163 w 5760"/>
              <a:gd name="T13" fmla="*/ 738188 h 2325"/>
              <a:gd name="T14" fmla="*/ 2843213 w 5760"/>
              <a:gd name="T15" fmla="*/ 809625 h 2325"/>
              <a:gd name="T16" fmla="*/ 3295650 w 5760"/>
              <a:gd name="T17" fmla="*/ 904875 h 2325"/>
              <a:gd name="T18" fmla="*/ 3705225 w 5760"/>
              <a:gd name="T19" fmla="*/ 1000125 h 2325"/>
              <a:gd name="T20" fmla="*/ 4038600 w 5760"/>
              <a:gd name="T21" fmla="*/ 1090613 h 2325"/>
              <a:gd name="T22" fmla="*/ 4405313 w 5760"/>
              <a:gd name="T23" fmla="*/ 1204913 h 2325"/>
              <a:gd name="T24" fmla="*/ 4767263 w 5760"/>
              <a:gd name="T25" fmla="*/ 1328738 h 2325"/>
              <a:gd name="T26" fmla="*/ 5129213 w 5760"/>
              <a:gd name="T27" fmla="*/ 1466850 h 2325"/>
              <a:gd name="T28" fmla="*/ 5457825 w 5760"/>
              <a:gd name="T29" fmla="*/ 1595438 h 2325"/>
              <a:gd name="T30" fmla="*/ 5815013 w 5760"/>
              <a:gd name="T31" fmla="*/ 1762125 h 2325"/>
              <a:gd name="T32" fmla="*/ 6196013 w 5760"/>
              <a:gd name="T33" fmla="*/ 1957388 h 2325"/>
              <a:gd name="T34" fmla="*/ 6586538 w 5760"/>
              <a:gd name="T35" fmla="*/ 2181225 h 2325"/>
              <a:gd name="T36" fmla="*/ 6910388 w 5760"/>
              <a:gd name="T37" fmla="*/ 2390775 h 2325"/>
              <a:gd name="T38" fmla="*/ 7129463 w 5760"/>
              <a:gd name="T39" fmla="*/ 2543175 h 2325"/>
              <a:gd name="T40" fmla="*/ 7410450 w 5760"/>
              <a:gd name="T41" fmla="*/ 2762250 h 2325"/>
              <a:gd name="T42" fmla="*/ 7658100 w 5760"/>
              <a:gd name="T43" fmla="*/ 2976563 h 2325"/>
              <a:gd name="T44" fmla="*/ 7886700 w 5760"/>
              <a:gd name="T45" fmla="*/ 3200400 h 2325"/>
              <a:gd name="T46" fmla="*/ 8096250 w 5760"/>
              <a:gd name="T47" fmla="*/ 3419475 h 2325"/>
              <a:gd name="T48" fmla="*/ 8315325 w 5760"/>
              <a:gd name="T49" fmla="*/ 3689350 h 2325"/>
              <a:gd name="T50" fmla="*/ 9142413 w 5760"/>
              <a:gd name="T51" fmla="*/ 3689350 h 2325"/>
              <a:gd name="T52" fmla="*/ 9142413 w 5760"/>
              <a:gd name="T53" fmla="*/ 1976438 h 2325"/>
              <a:gd name="T54" fmla="*/ 8858250 w 5760"/>
              <a:gd name="T55" fmla="*/ 1776413 h 2325"/>
              <a:gd name="T56" fmla="*/ 8572500 w 5760"/>
              <a:gd name="T57" fmla="*/ 1619250 h 2325"/>
              <a:gd name="T58" fmla="*/ 8262938 w 5760"/>
              <a:gd name="T59" fmla="*/ 1457325 h 2325"/>
              <a:gd name="T60" fmla="*/ 7986713 w 5760"/>
              <a:gd name="T61" fmla="*/ 1328738 h 2325"/>
              <a:gd name="T62" fmla="*/ 7724775 w 5760"/>
              <a:gd name="T63" fmla="*/ 1223963 h 2325"/>
              <a:gd name="T64" fmla="*/ 7477125 w 5760"/>
              <a:gd name="T65" fmla="*/ 1128713 h 2325"/>
              <a:gd name="T66" fmla="*/ 7215188 w 5760"/>
              <a:gd name="T67" fmla="*/ 1033463 h 2325"/>
              <a:gd name="T68" fmla="*/ 6962775 w 5760"/>
              <a:gd name="T69" fmla="*/ 952500 h 2325"/>
              <a:gd name="T70" fmla="*/ 6743700 w 5760"/>
              <a:gd name="T71" fmla="*/ 876300 h 2325"/>
              <a:gd name="T72" fmla="*/ 6338888 w 5760"/>
              <a:gd name="T73" fmla="*/ 766763 h 2325"/>
              <a:gd name="T74" fmla="*/ 5995988 w 5760"/>
              <a:gd name="T75" fmla="*/ 671513 h 2325"/>
              <a:gd name="T76" fmla="*/ 5657850 w 5760"/>
              <a:gd name="T77" fmla="*/ 595313 h 2325"/>
              <a:gd name="T78" fmla="*/ 5210175 w 5760"/>
              <a:gd name="T79" fmla="*/ 495300 h 2325"/>
              <a:gd name="T80" fmla="*/ 4767263 w 5760"/>
              <a:gd name="T81" fmla="*/ 414338 h 2325"/>
              <a:gd name="T82" fmla="*/ 4338638 w 5760"/>
              <a:gd name="T83" fmla="*/ 338138 h 2325"/>
              <a:gd name="T84" fmla="*/ 3890963 w 5760"/>
              <a:gd name="T85" fmla="*/ 271463 h 2325"/>
              <a:gd name="T86" fmla="*/ 3509963 w 5760"/>
              <a:gd name="T87" fmla="*/ 219075 h 2325"/>
              <a:gd name="T88" fmla="*/ 3133725 w 5760"/>
              <a:gd name="T89" fmla="*/ 171450 h 2325"/>
              <a:gd name="T90" fmla="*/ 2643188 w 5760"/>
              <a:gd name="T91" fmla="*/ 128588 h 2325"/>
              <a:gd name="T92" fmla="*/ 2281238 w 5760"/>
              <a:gd name="T93" fmla="*/ 95250 h 2325"/>
              <a:gd name="T94" fmla="*/ 1785938 w 5760"/>
              <a:gd name="T95" fmla="*/ 57150 h 2325"/>
              <a:gd name="T96" fmla="*/ 1314450 w 5760"/>
              <a:gd name="T97" fmla="*/ 33338 h 2325"/>
              <a:gd name="T98" fmla="*/ 885825 w 5760"/>
              <a:gd name="T99" fmla="*/ 19050 h 2325"/>
              <a:gd name="T100" fmla="*/ 447675 w 5760"/>
              <a:gd name="T101" fmla="*/ 4763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Regular" pitchFamily="2" charset="0"/>
            </a:endParaRPr>
          </a:p>
        </p:txBody>
      </p:sp>
      <p:sp>
        <p:nvSpPr>
          <p:cNvPr id="48134" name="Freeform 6">
            <a:extLst>
              <a:ext uri="{FF2B5EF4-FFF2-40B4-BE49-F238E27FC236}">
                <a16:creationId xmlns:a16="http://schemas.microsoft.com/office/drawing/2014/main" id="{11C69048-D025-744F-930A-4C498514B62C}"/>
              </a:ext>
            </a:extLst>
          </p:cNvPr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557213 h 1573"/>
              <a:gd name="T4" fmla="*/ 447675 w 5760"/>
              <a:gd name="T5" fmla="*/ 566738 h 1573"/>
              <a:gd name="T6" fmla="*/ 995363 w 5760"/>
              <a:gd name="T7" fmla="*/ 576263 h 1573"/>
              <a:gd name="T8" fmla="*/ 1524000 w 5760"/>
              <a:gd name="T9" fmla="*/ 595313 h 1573"/>
              <a:gd name="T10" fmla="*/ 1933575 w 5760"/>
              <a:gd name="T11" fmla="*/ 623888 h 1573"/>
              <a:gd name="T12" fmla="*/ 2333625 w 5760"/>
              <a:gd name="T13" fmla="*/ 652463 h 1573"/>
              <a:gd name="T14" fmla="*/ 2771775 w 5760"/>
              <a:gd name="T15" fmla="*/ 690563 h 1573"/>
              <a:gd name="T16" fmla="*/ 3209925 w 5760"/>
              <a:gd name="T17" fmla="*/ 733425 h 1573"/>
              <a:gd name="T18" fmla="*/ 3714750 w 5760"/>
              <a:gd name="T19" fmla="*/ 800100 h 1573"/>
              <a:gd name="T20" fmla="*/ 4229100 w 5760"/>
              <a:gd name="T21" fmla="*/ 871538 h 1573"/>
              <a:gd name="T22" fmla="*/ 4686300 w 5760"/>
              <a:gd name="T23" fmla="*/ 947738 h 1573"/>
              <a:gd name="T24" fmla="*/ 5119688 w 5760"/>
              <a:gd name="T25" fmla="*/ 1028700 h 1573"/>
              <a:gd name="T26" fmla="*/ 5576888 w 5760"/>
              <a:gd name="T27" fmla="*/ 1123950 h 1573"/>
              <a:gd name="T28" fmla="*/ 5862638 w 5760"/>
              <a:gd name="T29" fmla="*/ 1190625 h 1573"/>
              <a:gd name="T30" fmla="*/ 6248400 w 5760"/>
              <a:gd name="T31" fmla="*/ 1285875 h 1573"/>
              <a:gd name="T32" fmla="*/ 6500813 w 5760"/>
              <a:gd name="T33" fmla="*/ 1357313 h 1573"/>
              <a:gd name="T34" fmla="*/ 6796088 w 5760"/>
              <a:gd name="T35" fmla="*/ 1443038 h 1573"/>
              <a:gd name="T36" fmla="*/ 7148513 w 5760"/>
              <a:gd name="T37" fmla="*/ 1557338 h 1573"/>
              <a:gd name="T38" fmla="*/ 7467600 w 5760"/>
              <a:gd name="T39" fmla="*/ 1671638 h 1573"/>
              <a:gd name="T40" fmla="*/ 7796213 w 5760"/>
              <a:gd name="T41" fmla="*/ 1795463 h 1573"/>
              <a:gd name="T42" fmla="*/ 8053388 w 5760"/>
              <a:gd name="T43" fmla="*/ 1900238 h 1573"/>
              <a:gd name="T44" fmla="*/ 8343900 w 5760"/>
              <a:gd name="T45" fmla="*/ 2033588 h 1573"/>
              <a:gd name="T46" fmla="*/ 8691563 w 5760"/>
              <a:gd name="T47" fmla="*/ 2224088 h 1573"/>
              <a:gd name="T48" fmla="*/ 8934450 w 5760"/>
              <a:gd name="T49" fmla="*/ 2352675 h 1573"/>
              <a:gd name="T50" fmla="*/ 9142413 w 5760"/>
              <a:gd name="T51" fmla="*/ 2495550 h 1573"/>
              <a:gd name="T52" fmla="*/ 9142413 w 5760"/>
              <a:gd name="T53" fmla="*/ 1004888 h 1573"/>
              <a:gd name="T54" fmla="*/ 8720138 w 5760"/>
              <a:gd name="T55" fmla="*/ 904875 h 1573"/>
              <a:gd name="T56" fmla="*/ 8277225 w 5760"/>
              <a:gd name="T57" fmla="*/ 795338 h 1573"/>
              <a:gd name="T58" fmla="*/ 7858125 w 5760"/>
              <a:gd name="T59" fmla="*/ 704850 h 1573"/>
              <a:gd name="T60" fmla="*/ 7462838 w 5760"/>
              <a:gd name="T61" fmla="*/ 628650 h 1573"/>
              <a:gd name="T62" fmla="*/ 7024688 w 5760"/>
              <a:gd name="T63" fmla="*/ 552450 h 1573"/>
              <a:gd name="T64" fmla="*/ 6524625 w 5760"/>
              <a:gd name="T65" fmla="*/ 466725 h 1573"/>
              <a:gd name="T66" fmla="*/ 6053138 w 5760"/>
              <a:gd name="T67" fmla="*/ 400050 h 1573"/>
              <a:gd name="T68" fmla="*/ 5634038 w 5760"/>
              <a:gd name="T69" fmla="*/ 338138 h 1573"/>
              <a:gd name="T70" fmla="*/ 5176838 w 5760"/>
              <a:gd name="T71" fmla="*/ 290513 h 1573"/>
              <a:gd name="T72" fmla="*/ 4786313 w 5760"/>
              <a:gd name="T73" fmla="*/ 242888 h 1573"/>
              <a:gd name="T74" fmla="*/ 4376738 w 5760"/>
              <a:gd name="T75" fmla="*/ 204788 h 1573"/>
              <a:gd name="T76" fmla="*/ 4000500 w 5760"/>
              <a:gd name="T77" fmla="*/ 166688 h 1573"/>
              <a:gd name="T78" fmla="*/ 3652838 w 5760"/>
              <a:gd name="T79" fmla="*/ 138113 h 1573"/>
              <a:gd name="T80" fmla="*/ 3195638 w 5760"/>
              <a:gd name="T81" fmla="*/ 104775 h 1573"/>
              <a:gd name="T82" fmla="*/ 2747963 w 5760"/>
              <a:gd name="T83" fmla="*/ 76200 h 1573"/>
              <a:gd name="T84" fmla="*/ 2419350 w 5760"/>
              <a:gd name="T85" fmla="*/ 61913 h 1573"/>
              <a:gd name="T86" fmla="*/ 2000250 w 5760"/>
              <a:gd name="T87" fmla="*/ 42863 h 1573"/>
              <a:gd name="T88" fmla="*/ 1533525 w 5760"/>
              <a:gd name="T89" fmla="*/ 23813 h 1573"/>
              <a:gd name="T90" fmla="*/ 1133475 w 5760"/>
              <a:gd name="T91" fmla="*/ 19050 h 1573"/>
              <a:gd name="T92" fmla="*/ 809625 w 5760"/>
              <a:gd name="T93" fmla="*/ 9525 h 1573"/>
              <a:gd name="T94" fmla="*/ 38576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Regular" pitchFamily="2" charset="0"/>
            </a:endParaRPr>
          </a:p>
        </p:txBody>
      </p:sp>
      <p:sp>
        <p:nvSpPr>
          <p:cNvPr id="48135" name="Freeform 7">
            <a:extLst>
              <a:ext uri="{FF2B5EF4-FFF2-40B4-BE49-F238E27FC236}">
                <a16:creationId xmlns:a16="http://schemas.microsoft.com/office/drawing/2014/main" id="{71EEE5DC-CCDB-6E45-A156-EC42AC6AD0CD}"/>
              </a:ext>
            </a:extLst>
          </p:cNvPr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538163 h 970"/>
              <a:gd name="T4" fmla="*/ 504825 w 5760"/>
              <a:gd name="T5" fmla="*/ 542925 h 970"/>
              <a:gd name="T6" fmla="*/ 938213 w 5760"/>
              <a:gd name="T7" fmla="*/ 552450 h 970"/>
              <a:gd name="T8" fmla="*/ 1343025 w 5760"/>
              <a:gd name="T9" fmla="*/ 561975 h 970"/>
              <a:gd name="T10" fmla="*/ 1704975 w 5760"/>
              <a:gd name="T11" fmla="*/ 571500 h 970"/>
              <a:gd name="T12" fmla="*/ 2085975 w 5760"/>
              <a:gd name="T13" fmla="*/ 581025 h 970"/>
              <a:gd name="T14" fmla="*/ 2538413 w 5760"/>
              <a:gd name="T15" fmla="*/ 604838 h 970"/>
              <a:gd name="T16" fmla="*/ 3033713 w 5760"/>
              <a:gd name="T17" fmla="*/ 633413 h 970"/>
              <a:gd name="T18" fmla="*/ 3557588 w 5760"/>
              <a:gd name="T19" fmla="*/ 666750 h 970"/>
              <a:gd name="T20" fmla="*/ 4157663 w 5760"/>
              <a:gd name="T21" fmla="*/ 719138 h 970"/>
              <a:gd name="T22" fmla="*/ 4586288 w 5760"/>
              <a:gd name="T23" fmla="*/ 757238 h 970"/>
              <a:gd name="T24" fmla="*/ 5043488 w 5760"/>
              <a:gd name="T25" fmla="*/ 804863 h 970"/>
              <a:gd name="T26" fmla="*/ 5553075 w 5760"/>
              <a:gd name="T27" fmla="*/ 862013 h 970"/>
              <a:gd name="T28" fmla="*/ 6053138 w 5760"/>
              <a:gd name="T29" fmla="*/ 928688 h 970"/>
              <a:gd name="T30" fmla="*/ 6419850 w 5760"/>
              <a:gd name="T31" fmla="*/ 981075 h 970"/>
              <a:gd name="T32" fmla="*/ 6929438 w 5760"/>
              <a:gd name="T33" fmla="*/ 1062038 h 970"/>
              <a:gd name="T34" fmla="*/ 7434263 w 5760"/>
              <a:gd name="T35" fmla="*/ 1152525 h 970"/>
              <a:gd name="T36" fmla="*/ 7905750 w 5760"/>
              <a:gd name="T37" fmla="*/ 1247775 h 970"/>
              <a:gd name="T38" fmla="*/ 8362950 w 5760"/>
              <a:gd name="T39" fmla="*/ 1343025 h 970"/>
              <a:gd name="T40" fmla="*/ 8963025 w 5760"/>
              <a:gd name="T41" fmla="*/ 1495425 h 970"/>
              <a:gd name="T42" fmla="*/ 9142413 w 5760"/>
              <a:gd name="T43" fmla="*/ 1538288 h 970"/>
              <a:gd name="T44" fmla="*/ 9142413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Regular" pitchFamily="2" charset="0"/>
            </a:endParaRPr>
          </a:p>
        </p:txBody>
      </p:sp>
      <p:sp>
        <p:nvSpPr>
          <p:cNvPr id="48136" name="Freeform 8">
            <a:extLst>
              <a:ext uri="{FF2B5EF4-FFF2-40B4-BE49-F238E27FC236}">
                <a16:creationId xmlns:a16="http://schemas.microsoft.com/office/drawing/2014/main" id="{EF76B1DC-2D42-DE4B-8E12-FD0C9A6E3B1C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1195388 h 1060"/>
              <a:gd name="T2" fmla="*/ 0 w 5760"/>
              <a:gd name="T3" fmla="*/ 1681163 h 1060"/>
              <a:gd name="T4" fmla="*/ 9142413 w 5760"/>
              <a:gd name="T5" fmla="*/ 1681163 h 1060"/>
              <a:gd name="T6" fmla="*/ 9142413 w 5760"/>
              <a:gd name="T7" fmla="*/ 0 h 1060"/>
              <a:gd name="T8" fmla="*/ 8620125 w 5760"/>
              <a:gd name="T9" fmla="*/ 0 h 1060"/>
              <a:gd name="T10" fmla="*/ 8410575 w 5760"/>
              <a:gd name="T11" fmla="*/ 133350 h 1060"/>
              <a:gd name="T12" fmla="*/ 8153400 w 5760"/>
              <a:gd name="T13" fmla="*/ 252413 h 1060"/>
              <a:gd name="T14" fmla="*/ 7886700 w 5760"/>
              <a:gd name="T15" fmla="*/ 352425 h 1060"/>
              <a:gd name="T16" fmla="*/ 7639050 w 5760"/>
              <a:gd name="T17" fmla="*/ 423863 h 1060"/>
              <a:gd name="T18" fmla="*/ 7343775 w 5760"/>
              <a:gd name="T19" fmla="*/ 514350 h 1060"/>
              <a:gd name="T20" fmla="*/ 7048500 w 5760"/>
              <a:gd name="T21" fmla="*/ 581025 h 1060"/>
              <a:gd name="T22" fmla="*/ 6715125 w 5760"/>
              <a:gd name="T23" fmla="*/ 657225 h 1060"/>
              <a:gd name="T24" fmla="*/ 6253163 w 5760"/>
              <a:gd name="T25" fmla="*/ 742950 h 1060"/>
              <a:gd name="T26" fmla="*/ 5891213 w 5760"/>
              <a:gd name="T27" fmla="*/ 800100 h 1060"/>
              <a:gd name="T28" fmla="*/ 5462588 w 5760"/>
              <a:gd name="T29" fmla="*/ 862013 h 1060"/>
              <a:gd name="T30" fmla="*/ 5062538 w 5760"/>
              <a:gd name="T31" fmla="*/ 919163 h 1060"/>
              <a:gd name="T32" fmla="*/ 4643438 w 5760"/>
              <a:gd name="T33" fmla="*/ 962026 h 1060"/>
              <a:gd name="T34" fmla="*/ 4252913 w 5760"/>
              <a:gd name="T35" fmla="*/ 1004888 h 1060"/>
              <a:gd name="T36" fmla="*/ 3838575 w 5760"/>
              <a:gd name="T37" fmla="*/ 1038226 h 1060"/>
              <a:gd name="T38" fmla="*/ 3400425 w 5760"/>
              <a:gd name="T39" fmla="*/ 1071563 h 1060"/>
              <a:gd name="T40" fmla="*/ 3009900 w 5760"/>
              <a:gd name="T41" fmla="*/ 1100138 h 1060"/>
              <a:gd name="T42" fmla="*/ 2614613 w 5760"/>
              <a:gd name="T43" fmla="*/ 1123951 h 1060"/>
              <a:gd name="T44" fmla="*/ 2228850 w 5760"/>
              <a:gd name="T45" fmla="*/ 1143001 h 1060"/>
              <a:gd name="T46" fmla="*/ 1857375 w 5760"/>
              <a:gd name="T47" fmla="*/ 1162051 h 1060"/>
              <a:gd name="T48" fmla="*/ 1438275 w 5760"/>
              <a:gd name="T49" fmla="*/ 1171576 h 1060"/>
              <a:gd name="T50" fmla="*/ 847725 w 5760"/>
              <a:gd name="T51" fmla="*/ 1185863 h 1060"/>
              <a:gd name="T52" fmla="*/ 319088 w 5760"/>
              <a:gd name="T53" fmla="*/ 1195388 h 1060"/>
              <a:gd name="T54" fmla="*/ 0 w 5760"/>
              <a:gd name="T55" fmla="*/ 1195388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Regular" pitchFamily="2" charset="0"/>
            </a:endParaRPr>
          </a:p>
        </p:txBody>
      </p:sp>
      <p:sp>
        <p:nvSpPr>
          <p:cNvPr id="48137" name="Freeform 9">
            <a:extLst>
              <a:ext uri="{FF2B5EF4-FFF2-40B4-BE49-F238E27FC236}">
                <a16:creationId xmlns:a16="http://schemas.microsoft.com/office/drawing/2014/main" id="{D2B05F3E-0DC5-4144-BB90-32E15A38C824}"/>
              </a:ext>
            </a:extLst>
          </p:cNvPr>
          <p:cNvSpPr>
            <a:spLocks/>
          </p:cNvSpPr>
          <p:nvPr/>
        </p:nvSpPr>
        <p:spPr bwMode="white">
          <a:xfrm>
            <a:off x="0" y="0"/>
            <a:ext cx="8388350" cy="1068388"/>
          </a:xfrm>
          <a:custGeom>
            <a:avLst/>
            <a:gdLst>
              <a:gd name="T0" fmla="*/ 0 w 5284"/>
              <a:gd name="T1" fmla="*/ 581025 h 673"/>
              <a:gd name="T2" fmla="*/ 0 w 5284"/>
              <a:gd name="T3" fmla="*/ 1066800 h 673"/>
              <a:gd name="T4" fmla="*/ 481013 w 5284"/>
              <a:gd name="T5" fmla="*/ 1066800 h 673"/>
              <a:gd name="T6" fmla="*/ 1147763 w 5284"/>
              <a:gd name="T7" fmla="*/ 1052513 h 673"/>
              <a:gd name="T8" fmla="*/ 1619250 w 5284"/>
              <a:gd name="T9" fmla="*/ 1038225 h 673"/>
              <a:gd name="T10" fmla="*/ 2066925 w 5284"/>
              <a:gd name="T11" fmla="*/ 1019175 h 673"/>
              <a:gd name="T12" fmla="*/ 2466975 w 5284"/>
              <a:gd name="T13" fmla="*/ 1000125 h 673"/>
              <a:gd name="T14" fmla="*/ 2824163 w 5284"/>
              <a:gd name="T15" fmla="*/ 976313 h 673"/>
              <a:gd name="T16" fmla="*/ 3114675 w 5284"/>
              <a:gd name="T17" fmla="*/ 962025 h 673"/>
              <a:gd name="T18" fmla="*/ 3481388 w 5284"/>
              <a:gd name="T19" fmla="*/ 933450 h 673"/>
              <a:gd name="T20" fmla="*/ 3886200 w 5284"/>
              <a:gd name="T21" fmla="*/ 904875 h 673"/>
              <a:gd name="T22" fmla="*/ 4286250 w 5284"/>
              <a:gd name="T23" fmla="*/ 866775 h 673"/>
              <a:gd name="T24" fmla="*/ 4610100 w 5284"/>
              <a:gd name="T25" fmla="*/ 838200 h 673"/>
              <a:gd name="T26" fmla="*/ 4981575 w 5284"/>
              <a:gd name="T27" fmla="*/ 790575 h 673"/>
              <a:gd name="T28" fmla="*/ 5276850 w 5284"/>
              <a:gd name="T29" fmla="*/ 752475 h 673"/>
              <a:gd name="T30" fmla="*/ 5610225 w 5284"/>
              <a:gd name="T31" fmla="*/ 709613 h 673"/>
              <a:gd name="T32" fmla="*/ 5929313 w 5284"/>
              <a:gd name="T33" fmla="*/ 666750 h 673"/>
              <a:gd name="T34" fmla="*/ 6243638 w 5284"/>
              <a:gd name="T35" fmla="*/ 609600 h 673"/>
              <a:gd name="T36" fmla="*/ 6534150 w 5284"/>
              <a:gd name="T37" fmla="*/ 557213 h 673"/>
              <a:gd name="T38" fmla="*/ 6772275 w 5284"/>
              <a:gd name="T39" fmla="*/ 504825 h 673"/>
              <a:gd name="T40" fmla="*/ 7058025 w 5284"/>
              <a:gd name="T41" fmla="*/ 442913 h 673"/>
              <a:gd name="T42" fmla="*/ 7334250 w 5284"/>
              <a:gd name="T43" fmla="*/ 376238 h 673"/>
              <a:gd name="T44" fmla="*/ 7586663 w 5284"/>
              <a:gd name="T45" fmla="*/ 304800 h 673"/>
              <a:gd name="T46" fmla="*/ 7810500 w 5284"/>
              <a:gd name="T47" fmla="*/ 233363 h 673"/>
              <a:gd name="T48" fmla="*/ 8072438 w 5284"/>
              <a:gd name="T49" fmla="*/ 142875 h 673"/>
              <a:gd name="T50" fmla="*/ 8243888 w 5284"/>
              <a:gd name="T51" fmla="*/ 66675 h 673"/>
              <a:gd name="T52" fmla="*/ 8386763 w 5284"/>
              <a:gd name="T53" fmla="*/ 0 h 673"/>
              <a:gd name="T54" fmla="*/ 5081588 w 5284"/>
              <a:gd name="T55" fmla="*/ 0 h 673"/>
              <a:gd name="T56" fmla="*/ 4733925 w 5284"/>
              <a:gd name="T57" fmla="*/ 90488 h 673"/>
              <a:gd name="T58" fmla="*/ 4405313 w 5284"/>
              <a:gd name="T59" fmla="*/ 171450 h 673"/>
              <a:gd name="T60" fmla="*/ 4067175 w 5284"/>
              <a:gd name="T61" fmla="*/ 238125 h 673"/>
              <a:gd name="T62" fmla="*/ 3805238 w 5284"/>
              <a:gd name="T63" fmla="*/ 290513 h 673"/>
              <a:gd name="T64" fmla="*/ 3500438 w 5284"/>
              <a:gd name="T65" fmla="*/ 338138 h 673"/>
              <a:gd name="T66" fmla="*/ 3176588 w 5284"/>
              <a:gd name="T67" fmla="*/ 385763 h 673"/>
              <a:gd name="T68" fmla="*/ 2819400 w 5284"/>
              <a:gd name="T69" fmla="*/ 433388 h 673"/>
              <a:gd name="T70" fmla="*/ 2438400 w 5284"/>
              <a:gd name="T71" fmla="*/ 471488 h 673"/>
              <a:gd name="T72" fmla="*/ 2133600 w 5284"/>
              <a:gd name="T73" fmla="*/ 495300 h 673"/>
              <a:gd name="T74" fmla="*/ 1800225 w 5284"/>
              <a:gd name="T75" fmla="*/ 523875 h 673"/>
              <a:gd name="T76" fmla="*/ 1462088 w 5284"/>
              <a:gd name="T77" fmla="*/ 542925 h 673"/>
              <a:gd name="T78" fmla="*/ 1104900 w 5284"/>
              <a:gd name="T79" fmla="*/ 561975 h 673"/>
              <a:gd name="T80" fmla="*/ 795338 w 5284"/>
              <a:gd name="T81" fmla="*/ 571500 h 673"/>
              <a:gd name="T82" fmla="*/ 442913 w 5284"/>
              <a:gd name="T83" fmla="*/ 581025 h 673"/>
              <a:gd name="T84" fmla="*/ 157163 w 5284"/>
              <a:gd name="T85" fmla="*/ 585788 h 673"/>
              <a:gd name="T86" fmla="*/ 0 w 5284"/>
              <a:gd name="T87" fmla="*/ 581025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Regular" pitchFamily="2" charset="0"/>
            </a:endParaRPr>
          </a:p>
        </p:txBody>
      </p:sp>
      <p:sp>
        <p:nvSpPr>
          <p:cNvPr id="48138" name="Freeform 10">
            <a:extLst>
              <a:ext uri="{FF2B5EF4-FFF2-40B4-BE49-F238E27FC236}">
                <a16:creationId xmlns:a16="http://schemas.microsoft.com/office/drawing/2014/main" id="{D75BFE70-2991-414C-9487-1EB0C1E63437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452438 h 286"/>
              <a:gd name="T4" fmla="*/ 304800 w 2884"/>
              <a:gd name="T5" fmla="*/ 452438 h 286"/>
              <a:gd name="T6" fmla="*/ 609600 w 2884"/>
              <a:gd name="T7" fmla="*/ 447676 h 286"/>
              <a:gd name="T8" fmla="*/ 919163 w 2884"/>
              <a:gd name="T9" fmla="*/ 438151 h 286"/>
              <a:gd name="T10" fmla="*/ 1252538 w 2884"/>
              <a:gd name="T11" fmla="*/ 423863 h 286"/>
              <a:gd name="T12" fmla="*/ 1585913 w 2884"/>
              <a:gd name="T13" fmla="*/ 409576 h 286"/>
              <a:gd name="T14" fmla="*/ 1843088 w 2884"/>
              <a:gd name="T15" fmla="*/ 390526 h 286"/>
              <a:gd name="T16" fmla="*/ 2066925 w 2884"/>
              <a:gd name="T17" fmla="*/ 371476 h 286"/>
              <a:gd name="T18" fmla="*/ 2314575 w 2884"/>
              <a:gd name="T19" fmla="*/ 352426 h 286"/>
              <a:gd name="T20" fmla="*/ 2643188 w 2884"/>
              <a:gd name="T21" fmla="*/ 319088 h 286"/>
              <a:gd name="T22" fmla="*/ 3162300 w 2884"/>
              <a:gd name="T23" fmla="*/ 252413 h 286"/>
              <a:gd name="T24" fmla="*/ 3652838 w 2884"/>
              <a:gd name="T25" fmla="*/ 185738 h 286"/>
              <a:gd name="T26" fmla="*/ 4133850 w 2884"/>
              <a:gd name="T27" fmla="*/ 95250 h 286"/>
              <a:gd name="T28" fmla="*/ 4576763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Regular" pitchFamily="2" charset="0"/>
            </a:endParaRPr>
          </a:p>
        </p:txBody>
      </p:sp>
      <p:sp>
        <p:nvSpPr>
          <p:cNvPr id="48139" name="Rectangle 11">
            <a:extLst>
              <a:ext uri="{FF2B5EF4-FFF2-40B4-BE49-F238E27FC236}">
                <a16:creationId xmlns:a16="http://schemas.microsoft.com/office/drawing/2014/main" id="{723BADE5-73CE-1446-8A80-E5C44A66B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8140" name="Rectangle 12">
            <a:extLst>
              <a:ext uri="{FF2B5EF4-FFF2-40B4-BE49-F238E27FC236}">
                <a16:creationId xmlns:a16="http://schemas.microsoft.com/office/drawing/2014/main" id="{7CC7272E-EB92-0E4E-8130-14F088BA2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209800"/>
            <a:ext cx="6477000" cy="41148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2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Helvetica Regular" pitchFamily="2" charset="0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Helvetica Regular" pitchFamily="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Helvetica Regular" pitchFamily="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Helvetica Regular" pitchFamily="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Helvetica Regular" pitchFamily="2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folHlink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folHlink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folHlink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folHlink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600">
          <a:solidFill>
            <a:schemeClr val="tx1"/>
          </a:solidFill>
          <a:latin typeface="Helvetica Regular" pitchFamily="2" charset="0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2"/>
          </a:solidFill>
          <a:latin typeface="Helvetica Regular" pitchFamily="2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folHlink"/>
          </a:solidFill>
          <a:latin typeface="Helvetica Regular" pitchFamily="2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accent1"/>
          </a:solidFill>
          <a:latin typeface="Helvetica Regular" pitchFamily="2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Helvetica Regular" pitchFamily="2" charset="0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999">
              <a:srgbClr val="00004E"/>
            </a:gs>
            <a:gs pos="100000">
              <a:srgbClr val="00006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>
            <a:extLst>
              <a:ext uri="{FF2B5EF4-FFF2-40B4-BE49-F238E27FC236}">
                <a16:creationId xmlns:a16="http://schemas.microsoft.com/office/drawing/2014/main" id="{B90C7A13-278A-0B4C-935B-3518114C14F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743200"/>
            <a:ext cx="7772400" cy="1143000"/>
          </a:xfrm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Anatomy for Complete &amp; Partial Dentures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FF9E992-24D4-E149-910C-0E4517B673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Residual Ridge Shape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94335FBD-EF50-7946-88E6-610A413991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077200" cy="1011238"/>
          </a:xfrm>
        </p:spPr>
        <p:txBody>
          <a:bodyPr/>
          <a:lstStyle/>
          <a:p>
            <a:pPr>
              <a:defRPr/>
            </a:pPr>
            <a:r>
              <a:rPr lang="en-CA" altLang="ja-JP" sz="2400" dirty="0"/>
              <a:t>V-shaped ridge offers little resistance to horizontal displacement </a:t>
            </a:r>
            <a:endParaRPr lang="en-US" altLang="ja-JP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1401DF-D579-784C-960E-A40978B88E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89" y="3352800"/>
            <a:ext cx="4191000" cy="2951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02F89C-A808-8842-8E75-D53B664662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0097" y="3352799"/>
            <a:ext cx="3926703" cy="295116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442925-6519-F347-80E7-10EB6B3B8E33}"/>
              </a:ext>
            </a:extLst>
          </p:cNvPr>
          <p:cNvCxnSpPr/>
          <p:nvPr/>
        </p:nvCxnSpPr>
        <p:spPr bwMode="auto">
          <a:xfrm>
            <a:off x="4267200" y="4267200"/>
            <a:ext cx="0" cy="6096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3C1E5A-6F11-D044-810E-777794B04D32}"/>
              </a:ext>
            </a:extLst>
          </p:cNvPr>
          <p:cNvCxnSpPr>
            <a:cxnSpLocks/>
          </p:cNvCxnSpPr>
          <p:nvPr/>
        </p:nvCxnSpPr>
        <p:spPr bwMode="auto">
          <a:xfrm flipH="1">
            <a:off x="7783286" y="4565468"/>
            <a:ext cx="152400" cy="2286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DA96E6-F807-2A42-BCC7-74A0F222242E}"/>
              </a:ext>
            </a:extLst>
          </p:cNvPr>
          <p:cNvCxnSpPr>
            <a:cxnSpLocks/>
          </p:cNvCxnSpPr>
          <p:nvPr/>
        </p:nvCxnSpPr>
        <p:spPr bwMode="auto">
          <a:xfrm>
            <a:off x="7934351" y="4544220"/>
            <a:ext cx="213463" cy="3325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D76F2BC-EBDE-EB40-9790-509B9F0D7376}"/>
              </a:ext>
            </a:extLst>
          </p:cNvPr>
          <p:cNvCxnSpPr>
            <a:cxnSpLocks/>
          </p:cNvCxnSpPr>
          <p:nvPr/>
        </p:nvCxnSpPr>
        <p:spPr bwMode="auto">
          <a:xfrm flipH="1">
            <a:off x="8329469" y="4800600"/>
            <a:ext cx="257462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3D96422-EFE6-5C44-9116-83E90D81F2CD}"/>
              </a:ext>
            </a:extLst>
          </p:cNvPr>
          <p:cNvCxnSpPr>
            <a:cxnSpLocks/>
          </p:cNvCxnSpPr>
          <p:nvPr/>
        </p:nvCxnSpPr>
        <p:spPr bwMode="auto">
          <a:xfrm flipH="1">
            <a:off x="4327027" y="4648200"/>
            <a:ext cx="244973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33E6643-5078-1048-9667-E0243A370BC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154027" y="4572000"/>
            <a:ext cx="140760" cy="2286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22698D0-2A57-6442-B9DD-90DDA55C6AE6}"/>
              </a:ext>
            </a:extLst>
          </p:cNvPr>
          <p:cNvSpPr txBox="1"/>
          <p:nvPr/>
        </p:nvSpPr>
        <p:spPr>
          <a:xfrm>
            <a:off x="6876476" y="3352841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" pitchFamily="2" charset="0"/>
              </a:rPr>
              <a:t>Horizontal force causes slide &amp; displacement along inclined surfaces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8FFB3E-4D67-7C4D-BAC5-99D82E5869A2}"/>
              </a:ext>
            </a:extLst>
          </p:cNvPr>
          <p:cNvSpPr txBox="1"/>
          <p:nvPr/>
        </p:nvSpPr>
        <p:spPr>
          <a:xfrm>
            <a:off x="3098501" y="3383859"/>
            <a:ext cx="1652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" pitchFamily="2" charset="0"/>
              </a:rPr>
              <a:t>Horizontal force resisted by vertical surface</a:t>
            </a:r>
          </a:p>
        </p:txBody>
      </p:sp>
    </p:spTree>
    <p:extLst>
      <p:ext uri="{BB962C8B-B14F-4D97-AF65-F5344CB8AC3E}">
        <p14:creationId xmlns:p14="http://schemas.microsoft.com/office/powerpoint/2010/main" val="3764890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7E6171E-0CE6-394D-A165-106EFFF29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3078480"/>
            <a:ext cx="1828800" cy="3169920"/>
          </a:xfrm>
          <a:prstGeom prst="rect">
            <a:avLst/>
          </a:prstGeom>
        </p:spPr>
      </p:pic>
      <p:sp>
        <p:nvSpPr>
          <p:cNvPr id="13314" name="Rectangle 2">
            <a:extLst>
              <a:ext uri="{FF2B5EF4-FFF2-40B4-BE49-F238E27FC236}">
                <a16:creationId xmlns:a16="http://schemas.microsoft.com/office/drawing/2014/main" id="{4FF9E992-24D4-E149-910C-0E4517B673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cs typeface="+mj-cs"/>
              </a:rPr>
              <a:t>Undercut Residual Ridges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94335FBD-EF50-7946-88E6-610A413991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5029200" cy="1952657"/>
          </a:xfrm>
        </p:spPr>
        <p:txBody>
          <a:bodyPr/>
          <a:lstStyle/>
          <a:p>
            <a:pPr>
              <a:defRPr/>
            </a:pPr>
            <a:r>
              <a:rPr lang="en-CA" altLang="en-US" sz="2400" dirty="0"/>
              <a:t>If undercut (top of ridge wider than vestibular portion):</a:t>
            </a:r>
          </a:p>
          <a:p>
            <a:pPr lvl="1">
              <a:defRPr/>
            </a:pPr>
            <a:r>
              <a:rPr lang="en-CA" altLang="ja-JP" sz="2000" dirty="0"/>
              <a:t>Denture may pinch/ulcerate mucosa as seated</a:t>
            </a:r>
          </a:p>
          <a:p>
            <a:pPr lvl="1">
              <a:defRPr/>
            </a:pPr>
            <a:r>
              <a:rPr lang="en-CA" altLang="ja-JP" sz="2000" dirty="0"/>
              <a:t>Denture may not seat at all if large undercut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119A1E-A097-4145-B3F9-09E774896F6E}"/>
              </a:ext>
            </a:extLst>
          </p:cNvPr>
          <p:cNvSpPr txBox="1"/>
          <p:nvPr/>
        </p:nvSpPr>
        <p:spPr>
          <a:xfrm>
            <a:off x="6515100" y="4648944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" pitchFamily="2" charset="0"/>
              </a:rPr>
              <a:t>Ridge</a:t>
            </a:r>
          </a:p>
        </p:txBody>
      </p:sp>
      <p:sp>
        <p:nvSpPr>
          <p:cNvPr id="23" name="Line 8">
            <a:extLst>
              <a:ext uri="{FF2B5EF4-FFF2-40B4-BE49-F238E27FC236}">
                <a16:creationId xmlns:a16="http://schemas.microsoft.com/office/drawing/2014/main" id="{1B1B1BBB-0FED-C74F-91A4-961107A38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9542" y="5029200"/>
            <a:ext cx="1328057" cy="0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 anchor="ctr"/>
          <a:lstStyle/>
          <a:p>
            <a:pPr algn="ctr">
              <a:defRPr/>
            </a:pP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27" name="Line 8">
            <a:extLst>
              <a:ext uri="{FF2B5EF4-FFF2-40B4-BE49-F238E27FC236}">
                <a16:creationId xmlns:a16="http://schemas.microsoft.com/office/drawing/2014/main" id="{A86B7962-1FE2-404A-BFBE-A57C74643B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9542" y="5638800"/>
            <a:ext cx="1099458" cy="0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 anchor="ctr"/>
          <a:lstStyle/>
          <a:p>
            <a:pPr algn="ctr">
              <a:defRPr/>
            </a:pP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57CC49-7AFC-F747-B823-D64BCF5579E1}"/>
              </a:ext>
            </a:extLst>
          </p:cNvPr>
          <p:cNvSpPr txBox="1"/>
          <p:nvPr/>
        </p:nvSpPr>
        <p:spPr>
          <a:xfrm>
            <a:off x="7772400" y="4572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" pitchFamily="2" charset="0"/>
              </a:rPr>
              <a:t>Denture Base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BB4A03-E892-024B-8AC0-5123D465BC54}"/>
              </a:ext>
            </a:extLst>
          </p:cNvPr>
          <p:cNvCxnSpPr>
            <a:endCxn id="29" idx="1"/>
          </p:cNvCxnSpPr>
          <p:nvPr/>
        </p:nvCxnSpPr>
        <p:spPr bwMode="auto">
          <a:xfrm flipV="1">
            <a:off x="7489874" y="4772055"/>
            <a:ext cx="282526" cy="10474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43606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5D736-C8DC-F041-8A06-DC422D8FF1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3665474"/>
            <a:ext cx="3373549" cy="2566307"/>
          </a:xfrm>
          <a:prstGeom prst="rect">
            <a:avLst/>
          </a:prstGeom>
        </p:spPr>
      </p:pic>
      <p:sp>
        <p:nvSpPr>
          <p:cNvPr id="13314" name="Rectangle 2">
            <a:extLst>
              <a:ext uri="{FF2B5EF4-FFF2-40B4-BE49-F238E27FC236}">
                <a16:creationId xmlns:a16="http://schemas.microsoft.com/office/drawing/2014/main" id="{4FF9E992-24D4-E149-910C-0E4517B673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cs typeface="+mj-cs"/>
              </a:rPr>
              <a:t>Undercut Residual Ridges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94335FBD-EF50-7946-88E6-610A413991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077200" cy="1143000"/>
          </a:xfrm>
        </p:spPr>
        <p:txBody>
          <a:bodyPr/>
          <a:lstStyle/>
          <a:p>
            <a:pPr>
              <a:defRPr/>
            </a:pPr>
            <a:r>
              <a:rPr lang="en-CA" altLang="en-US" sz="2400" dirty="0"/>
              <a:t>Large undercuts may </a:t>
            </a:r>
          </a:p>
          <a:p>
            <a:pPr lvl="1">
              <a:defRPr/>
            </a:pPr>
            <a:r>
              <a:rPr lang="en-CA" altLang="en-US" sz="2000" dirty="0"/>
              <a:t>require surgical reduction</a:t>
            </a:r>
          </a:p>
          <a:p>
            <a:pPr lvl="1">
              <a:defRPr/>
            </a:pPr>
            <a:r>
              <a:rPr lang="en-CA" altLang="ja-JP" sz="2000" dirty="0"/>
              <a:t>Prevent placement of the denture</a:t>
            </a:r>
          </a:p>
          <a:p>
            <a:pPr lvl="1">
              <a:defRPr/>
            </a:pPr>
            <a:r>
              <a:rPr lang="en-CA" altLang="ja-JP" sz="2000" dirty="0"/>
              <a:t>Cause discomfort if related to bony projections (impingement)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DEDA09-BC4D-E843-BD81-B86146B8D8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665474"/>
            <a:ext cx="3446360" cy="25663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119A1E-A097-4145-B3F9-09E774896F6E}"/>
              </a:ext>
            </a:extLst>
          </p:cNvPr>
          <p:cNvSpPr txBox="1"/>
          <p:nvPr/>
        </p:nvSpPr>
        <p:spPr>
          <a:xfrm>
            <a:off x="2637580" y="5638800"/>
            <a:ext cx="175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" pitchFamily="2" charset="0"/>
              </a:rPr>
              <a:t>Bony projections and undercuts will make seating and comfort difficult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C5C976-93C9-F04E-BD31-68CD678EFB4D}"/>
              </a:ext>
            </a:extLst>
          </p:cNvPr>
          <p:cNvSpPr txBox="1"/>
          <p:nvPr/>
        </p:nvSpPr>
        <p:spPr>
          <a:xfrm>
            <a:off x="6248400" y="5634681"/>
            <a:ext cx="1941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" pitchFamily="2" charset="0"/>
              </a:rPr>
              <a:t>Surgical reduction provides more rounded profile with reduced undercuts for comfort</a:t>
            </a:r>
          </a:p>
        </p:txBody>
      </p:sp>
    </p:spTree>
    <p:extLst>
      <p:ext uri="{BB962C8B-B14F-4D97-AF65-F5344CB8AC3E}">
        <p14:creationId xmlns:p14="http://schemas.microsoft.com/office/powerpoint/2010/main" val="2634542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9AA40437-6D0C-5B4A-9BD1-6D947C92D1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4750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Maxillary Tuberosities</a:t>
            </a:r>
            <a:endParaRPr lang="en-US" sz="3600" dirty="0">
              <a:cs typeface="+mj-cs"/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B122569E-F4A0-DB41-A3FB-2438485F07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7300" y="1676400"/>
            <a:ext cx="6477000" cy="1286197"/>
          </a:xfrm>
        </p:spPr>
        <p:txBody>
          <a:bodyPr/>
          <a:lstStyle/>
          <a:p>
            <a:pPr lvl="1">
              <a:defRPr/>
            </a:pPr>
            <a:r>
              <a:rPr lang="en-US" sz="2400" dirty="0"/>
              <a:t>Most posterior portion of maxillary ridge</a:t>
            </a:r>
          </a:p>
          <a:p>
            <a:pPr lvl="1">
              <a:defRPr/>
            </a:pPr>
            <a:r>
              <a:rPr lang="en-US" sz="2400" dirty="0"/>
              <a:t>Best when normal size, not undercut, firm mucosa over residual ridge</a:t>
            </a:r>
          </a:p>
          <a:p>
            <a:pPr lvl="1">
              <a:defRPr/>
            </a:pPr>
            <a:endParaRPr lang="en-US" sz="2400" dirty="0"/>
          </a:p>
          <a:p>
            <a:pPr lvl="1">
              <a:defRPr/>
            </a:pPr>
            <a:endParaRPr lang="en-US" sz="2400" dirty="0"/>
          </a:p>
          <a:p>
            <a:pPr lvl="1">
              <a:defRPr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683B7B-D3CB-9F4F-B438-2353950236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87" y="3352800"/>
            <a:ext cx="3473755" cy="3136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D7170A-0683-0D41-BDEF-BFFF603AF7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3352800"/>
            <a:ext cx="3724462" cy="305136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367A4C9-6139-3841-AD82-CA1BBB4AB76B}"/>
              </a:ext>
            </a:extLst>
          </p:cNvPr>
          <p:cNvSpPr/>
          <p:nvPr/>
        </p:nvSpPr>
        <p:spPr bwMode="auto">
          <a:xfrm>
            <a:off x="1143000" y="5029200"/>
            <a:ext cx="685800" cy="990600"/>
          </a:xfrm>
          <a:prstGeom prst="ellipse">
            <a:avLst/>
          </a:prstGeom>
          <a:solidFill>
            <a:schemeClr val="tx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D17E82-A914-8A4C-A0EB-0722CFFC8D05}"/>
              </a:ext>
            </a:extLst>
          </p:cNvPr>
          <p:cNvSpPr/>
          <p:nvPr/>
        </p:nvSpPr>
        <p:spPr bwMode="auto">
          <a:xfrm>
            <a:off x="4495800" y="4867597"/>
            <a:ext cx="1174445" cy="1414327"/>
          </a:xfrm>
          <a:prstGeom prst="ellipse">
            <a:avLst/>
          </a:prstGeom>
          <a:solidFill>
            <a:schemeClr val="tx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9AA40437-6D0C-5B4A-9BD1-6D947C92D1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8051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Maxillary Tuberosities</a:t>
            </a:r>
            <a:endParaRPr lang="en-US" sz="3600" dirty="0">
              <a:cs typeface="+mj-cs"/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B122569E-F4A0-DB41-A3FB-2438485F07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371600"/>
            <a:ext cx="6477000" cy="23622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cs typeface="+mn-cs"/>
              </a:rPr>
              <a:t>Maxillary Tuberosities</a:t>
            </a:r>
          </a:p>
          <a:p>
            <a:pPr lvl="1">
              <a:defRPr/>
            </a:pPr>
            <a:r>
              <a:rPr lang="en-US" sz="2400" dirty="0"/>
              <a:t>If </a:t>
            </a:r>
            <a:r>
              <a:rPr lang="en-US" sz="2400" dirty="0" err="1"/>
              <a:t>flabbly</a:t>
            </a:r>
            <a:r>
              <a:rPr lang="en-US" sz="2400" dirty="0"/>
              <a:t>, fibrous or moveable, reduces stability</a:t>
            </a:r>
          </a:p>
          <a:p>
            <a:pPr lvl="1">
              <a:defRPr/>
            </a:pPr>
            <a:r>
              <a:rPr lang="en-US" sz="2400" dirty="0"/>
              <a:t>May require surgical reduction </a:t>
            </a:r>
          </a:p>
        </p:txBody>
      </p:sp>
      <p:pic>
        <p:nvPicPr>
          <p:cNvPr id="19461" name="Picture 6">
            <a:extLst>
              <a:ext uri="{FF2B5EF4-FFF2-40B4-BE49-F238E27FC236}">
                <a16:creationId xmlns:a16="http://schemas.microsoft.com/office/drawing/2014/main" id="{DB4BAFFA-7457-4E40-AB25-4F42CAA8A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colorTemperature colorTemp="8372"/>
                    </a14:imgEffect>
                    <a14:imgEffect>
                      <a14:brightnessContrast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0965" y="3677194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254137-637C-3C4D-A4CD-6B1063646E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35" y="3677194"/>
            <a:ext cx="328357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14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BC37F778-03B2-804C-B48B-588EF91B66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FF00"/>
                </a:solidFill>
              </a:rPr>
              <a:t>Maxillary Tuberosities</a:t>
            </a:r>
            <a:endParaRPr lang="en-US" dirty="0">
              <a:cs typeface="+mj-cs"/>
            </a:endParaRP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CBB2C894-9819-EE43-A63D-D10EE541C6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00200"/>
            <a:ext cx="6477000" cy="2590800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If oversized may require bony surgical reduction to provide room for denture bases</a:t>
            </a:r>
          </a:p>
          <a:p>
            <a:pPr>
              <a:defRPr/>
            </a:pPr>
            <a:r>
              <a:rPr lang="en-US" sz="2400" dirty="0"/>
              <a:t>Undercuts can impeded seating and may need surgical reduction</a:t>
            </a:r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8D1889C9-73F4-9441-8022-95DEE514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5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038600"/>
            <a:ext cx="3733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>
            <a:extLst>
              <a:ext uri="{FF2B5EF4-FFF2-40B4-BE49-F238E27FC236}">
                <a16:creationId xmlns:a16="http://schemas.microsoft.com/office/drawing/2014/main" id="{1904C6DE-371E-C547-A6B8-D35B4ED87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4038600"/>
            <a:ext cx="3733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4828D7D-3F91-C34A-90E2-63853134088C}"/>
              </a:ext>
            </a:extLst>
          </p:cNvPr>
          <p:cNvCxnSpPr>
            <a:cxnSpLocks/>
          </p:cNvCxnSpPr>
          <p:nvPr/>
        </p:nvCxnSpPr>
        <p:spPr bwMode="auto">
          <a:xfrm flipV="1">
            <a:off x="5486400" y="5054600"/>
            <a:ext cx="0" cy="3556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17926E5-9980-0443-B9E5-396910F37B32}"/>
              </a:ext>
            </a:extLst>
          </p:cNvPr>
          <p:cNvSpPr txBox="1"/>
          <p:nvPr/>
        </p:nvSpPr>
        <p:spPr>
          <a:xfrm>
            <a:off x="5181600" y="5562600"/>
            <a:ext cx="1652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Helvetica" pitchFamily="2" charset="0"/>
              </a:rPr>
              <a:t>No space for maxillary &amp; mandibular denture bases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851A90-09F1-944A-BBC0-B7588AD7BD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999" y="3657600"/>
            <a:ext cx="4114801" cy="2743200"/>
          </a:xfrm>
          <a:prstGeom prst="rect">
            <a:avLst/>
          </a:prstGeom>
        </p:spPr>
      </p:pic>
      <p:sp>
        <p:nvSpPr>
          <p:cNvPr id="21506" name="Rectangle 2">
            <a:extLst>
              <a:ext uri="{FF2B5EF4-FFF2-40B4-BE49-F238E27FC236}">
                <a16:creationId xmlns:a16="http://schemas.microsoft.com/office/drawing/2014/main" id="{9EBD3584-311A-0C4D-9C6C-4DB4288FE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0" y="603976"/>
            <a:ext cx="6453868" cy="783771"/>
          </a:xfrm>
        </p:spPr>
        <p:txBody>
          <a:bodyPr/>
          <a:lstStyle/>
          <a:p>
            <a:pPr>
              <a:defRPr/>
            </a:pPr>
            <a:r>
              <a:rPr lang="en-US" altLang="ja-JP" sz="2800" dirty="0"/>
              <a:t>Termination of  Posterior Border of  Maxillary Denture</a:t>
            </a:r>
            <a:endParaRPr lang="en-US" sz="2800" dirty="0">
              <a:cs typeface="+mj-cs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19FC84A6-3F31-7A46-BB77-1A8DAE112A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981200"/>
            <a:ext cx="6172200" cy="213967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altLang="en-US" sz="2000" dirty="0"/>
              <a:t>Hamular Notch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altLang="en-US" sz="2000" dirty="0"/>
              <a:t>Vibrating Line</a:t>
            </a:r>
          </a:p>
          <a:p>
            <a:pPr marL="0" indent="0">
              <a:buNone/>
              <a:defRPr/>
            </a:pPr>
            <a:r>
              <a:rPr lang="en-US" altLang="en-US" sz="2000" dirty="0"/>
              <a:t>Critical to terminate on these areas of </a:t>
            </a:r>
            <a:r>
              <a:rPr lang="en-US" altLang="ja-JP" sz="2000" dirty="0"/>
              <a:t>soft displaceable tissue  </a:t>
            </a:r>
          </a:p>
          <a:p>
            <a:pPr lvl="1">
              <a:defRPr/>
            </a:pPr>
            <a:r>
              <a:rPr lang="en-US" altLang="ja-JP" sz="2000" dirty="0"/>
              <a:t>Retention</a:t>
            </a:r>
          </a:p>
          <a:p>
            <a:pPr lvl="1">
              <a:defRPr/>
            </a:pPr>
            <a:r>
              <a:rPr lang="en-US" altLang="ja-JP" sz="2000" dirty="0"/>
              <a:t>Comfort </a:t>
            </a:r>
          </a:p>
          <a:p>
            <a:pPr lvl="2">
              <a:defRPr/>
            </a:pPr>
            <a:endParaRPr lang="en-US" altLang="en-US" sz="1600" dirty="0"/>
          </a:p>
        </p:txBody>
      </p:sp>
      <p:sp>
        <p:nvSpPr>
          <p:cNvPr id="21510" name="Line 6">
            <a:extLst>
              <a:ext uri="{FF2B5EF4-FFF2-40B4-BE49-F238E27FC236}">
                <a16:creationId xmlns:a16="http://schemas.microsoft.com/office/drawing/2014/main" id="{864A6D70-7315-CD41-ADF0-5DAF93254B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5999" y="4724400"/>
            <a:ext cx="152400" cy="4572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Helvetica Regular" pitchFamily="2" charset="0"/>
              <a:ea typeface="ＭＳ Ｐゴシック" charset="0"/>
            </a:endParaRPr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66866874-DEC4-9A49-B6AE-FFC18D471A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18988" y="5486400"/>
            <a:ext cx="253412" cy="2286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Helvetica Regular" pitchFamily="2" charset="0"/>
              <a:ea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841CB2-A706-E84A-8690-4A47DC239A12}"/>
              </a:ext>
            </a:extLst>
          </p:cNvPr>
          <p:cNvSpPr txBox="1"/>
          <p:nvPr/>
        </p:nvSpPr>
        <p:spPr>
          <a:xfrm>
            <a:off x="5841707" y="51816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Helvetica" pitchFamily="2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B3A943-FC8A-F64C-BA95-EC95B91D38AA}"/>
              </a:ext>
            </a:extLst>
          </p:cNvPr>
          <p:cNvSpPr txBox="1"/>
          <p:nvPr/>
        </p:nvSpPr>
        <p:spPr>
          <a:xfrm>
            <a:off x="7162800" y="556644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Helvetica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8648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5B9F89A-076F-FE40-B25D-70264663D3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altLang="ja-JP" sz="3600" dirty="0"/>
              <a:t>Hamular Notch</a:t>
            </a:r>
            <a:endParaRPr lang="en-US" sz="3600" dirty="0">
              <a:cs typeface="+mj-cs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5E4A21C-7028-BB4A-839C-E8BAEF9915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7213" y="1447800"/>
            <a:ext cx="6553200" cy="17526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2400" dirty="0"/>
              <a:t>Posterior border denture</a:t>
            </a:r>
          </a:p>
          <a:p>
            <a:pPr lvl="1">
              <a:defRPr/>
            </a:pPr>
            <a:r>
              <a:rPr lang="en-US" altLang="en-US" sz="2200" dirty="0"/>
              <a:t>Between the bony tuberosity and </a:t>
            </a:r>
            <a:r>
              <a:rPr lang="en-US" altLang="en-US" sz="2200" dirty="0" err="1"/>
              <a:t>hamulus</a:t>
            </a:r>
            <a:endParaRPr lang="en-US" altLang="en-US" sz="2200" dirty="0"/>
          </a:p>
        </p:txBody>
      </p:sp>
      <p:grpSp>
        <p:nvGrpSpPr>
          <p:cNvPr id="23556" name="Group 1">
            <a:extLst>
              <a:ext uri="{FF2B5EF4-FFF2-40B4-BE49-F238E27FC236}">
                <a16:creationId xmlns:a16="http://schemas.microsoft.com/office/drawing/2014/main" id="{E0534F6F-A460-E646-85FB-D78D224D7A9E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2971800"/>
            <a:ext cx="5630862" cy="3429000"/>
            <a:chOff x="2840038" y="2971800"/>
            <a:chExt cx="5630862" cy="3429000"/>
          </a:xfrm>
        </p:grpSpPr>
        <p:pic>
          <p:nvPicPr>
            <p:cNvPr id="23557" name="Picture 2">
              <a:extLst>
                <a:ext uri="{FF2B5EF4-FFF2-40B4-BE49-F238E27FC236}">
                  <a16:creationId xmlns:a16="http://schemas.microsoft.com/office/drawing/2014/main" id="{B721D7D1-A29C-1F4B-8FA1-43A26FE7D8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0038" y="2971800"/>
              <a:ext cx="5630862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8" name="TextBox 3">
              <a:extLst>
                <a:ext uri="{FF2B5EF4-FFF2-40B4-BE49-F238E27FC236}">
                  <a16:creationId xmlns:a16="http://schemas.microsoft.com/office/drawing/2014/main" id="{3AAC91F5-2F69-0743-81F2-AD218EEE10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9307" y="5505305"/>
              <a:ext cx="78892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Char char="•"/>
                <a:defRPr sz="36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>
                  <a:solidFill>
                    <a:schemeClr val="tx2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folHlink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accent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>
                  <a:latin typeface="Helvetica" pitchFamily="2" charset="0"/>
                </a:rPr>
                <a:t>Hamulus</a:t>
              </a:r>
            </a:p>
          </p:txBody>
        </p:sp>
        <p:sp>
          <p:nvSpPr>
            <p:cNvPr id="23559" name="TextBox 11">
              <a:extLst>
                <a:ext uri="{FF2B5EF4-FFF2-40B4-BE49-F238E27FC236}">
                  <a16:creationId xmlns:a16="http://schemas.microsoft.com/office/drawing/2014/main" id="{AE0E2DDC-97FC-4444-A1AA-98CB0CCEC9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49697" y="6068029"/>
              <a:ext cx="89548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Char char="•"/>
                <a:defRPr sz="36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>
                  <a:solidFill>
                    <a:schemeClr val="tx2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folHlink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accent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>
                  <a:latin typeface="Helvetica" pitchFamily="2" charset="0"/>
                </a:rPr>
                <a:t>Tuberosity</a:t>
              </a:r>
            </a:p>
          </p:txBody>
        </p:sp>
        <p:sp>
          <p:nvSpPr>
            <p:cNvPr id="23560" name="TextBox 12">
              <a:extLst>
                <a:ext uri="{FF2B5EF4-FFF2-40B4-BE49-F238E27FC236}">
                  <a16:creationId xmlns:a16="http://schemas.microsoft.com/office/drawing/2014/main" id="{AC2036E5-037C-4A4B-8565-5CD6C9A3DC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4181" y="5865911"/>
              <a:ext cx="5853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Char char="•"/>
                <a:defRPr sz="36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>
                  <a:solidFill>
                    <a:schemeClr val="tx2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folHlink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accent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>
                  <a:latin typeface="Helvetica" pitchFamily="2" charset="0"/>
                </a:rPr>
                <a:t>Notch</a:t>
              </a:r>
            </a:p>
          </p:txBody>
        </p:sp>
        <p:cxnSp>
          <p:nvCxnSpPr>
            <p:cNvPr id="23561" name="Straight Connector 5">
              <a:extLst>
                <a:ext uri="{FF2B5EF4-FFF2-40B4-BE49-F238E27FC236}">
                  <a16:creationId xmlns:a16="http://schemas.microsoft.com/office/drawing/2014/main" id="{1B22450D-EB21-064B-B6CC-A7F853B377F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7010146" y="5382230"/>
              <a:ext cx="201795" cy="685799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2" name="Straight Connector 15">
              <a:extLst>
                <a:ext uri="{FF2B5EF4-FFF2-40B4-BE49-F238E27FC236}">
                  <a16:creationId xmlns:a16="http://schemas.microsoft.com/office/drawing/2014/main" id="{C28C2A5A-53D9-AE4A-A4BC-2C34FDC8B2DA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462954" y="5349263"/>
              <a:ext cx="252959" cy="21318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3" name="Straight Connector 16">
              <a:extLst>
                <a:ext uri="{FF2B5EF4-FFF2-40B4-BE49-F238E27FC236}">
                  <a16:creationId xmlns:a16="http://schemas.microsoft.com/office/drawing/2014/main" id="{CD479C09-389F-BA49-B2DE-6522FC9D981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111202" y="5285503"/>
              <a:ext cx="351753" cy="622975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7D4C9A02-292B-D940-A5D7-DD8AF6E2C9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44137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altLang="ja-JP" sz="3600" dirty="0"/>
              <a:t>Hamular Notch</a:t>
            </a:r>
            <a:endParaRPr lang="en-US" sz="3600" dirty="0">
              <a:cs typeface="+mj-cs"/>
            </a:endParaRP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0C78ED80-6EDC-D242-921D-0B3C7E69D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600200"/>
            <a:ext cx="7086600" cy="2286000"/>
          </a:xfrm>
        </p:spPr>
        <p:txBody>
          <a:bodyPr/>
          <a:lstStyle/>
          <a:p>
            <a:pPr>
              <a:defRPr/>
            </a:pPr>
            <a:r>
              <a:rPr lang="en-US" altLang="en-US" sz="2400" dirty="0"/>
              <a:t>Not always located at soft tissue depression </a:t>
            </a:r>
          </a:p>
          <a:p>
            <a:pPr>
              <a:defRPr/>
            </a:pPr>
            <a:r>
              <a:rPr lang="en-US" altLang="en-US" sz="2400" dirty="0"/>
              <a:t>Use  head of mirror to palpate notch &amp; mark with indelible marker</a:t>
            </a:r>
          </a:p>
          <a:p>
            <a:pPr>
              <a:defRPr/>
            </a:pPr>
            <a:r>
              <a:rPr lang="en-US" altLang="en-US" sz="2400" dirty="0"/>
              <a:t>If terminate on tuberosity by mistake, lack of seal, loose denture</a:t>
            </a:r>
          </a:p>
        </p:txBody>
      </p:sp>
      <p:pic>
        <p:nvPicPr>
          <p:cNvPr id="24580" name="Picture 5">
            <a:extLst>
              <a:ext uri="{FF2B5EF4-FFF2-40B4-BE49-F238E27FC236}">
                <a16:creationId xmlns:a16="http://schemas.microsoft.com/office/drawing/2014/main" id="{AE8D1DCF-180F-534A-82C0-012D43298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3000" y="4419600"/>
            <a:ext cx="3124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>
            <a:extLst>
              <a:ext uri="{FF2B5EF4-FFF2-40B4-BE49-F238E27FC236}">
                <a16:creationId xmlns:a16="http://schemas.microsoft.com/office/drawing/2014/main" id="{16D041AA-3CEA-CB4B-91F3-B87212D4E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813" y="4419600"/>
            <a:ext cx="2871787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C9459FED-88E9-A943-884F-6F6C5FC272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Vibrating Line</a:t>
            </a:r>
            <a:endParaRPr lang="en-US" sz="3600" dirty="0">
              <a:cs typeface="+mj-cs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8586898C-7889-4346-8A81-9E4694BAC6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1436914"/>
            <a:ext cx="6705600" cy="1915886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Junction of movable &amp; immovable portions of the </a:t>
            </a:r>
            <a:r>
              <a:rPr lang="en-US" sz="2000" dirty="0">
                <a:solidFill>
                  <a:srgbClr val="FFFF00"/>
                </a:solidFill>
              </a:rPr>
              <a:t>SOFT </a:t>
            </a:r>
            <a:r>
              <a:rPr lang="en-US" sz="2000" dirty="0"/>
              <a:t>palate</a:t>
            </a:r>
          </a:p>
          <a:p>
            <a:pPr>
              <a:defRPr/>
            </a:pPr>
            <a:r>
              <a:rPr lang="en-US" sz="2000" dirty="0"/>
              <a:t>If terminate denture on hard palate – poor seal</a:t>
            </a:r>
          </a:p>
          <a:p>
            <a:pPr>
              <a:defRPr/>
            </a:pPr>
            <a:r>
              <a:rPr lang="en-US" sz="2000" dirty="0"/>
              <a:t>If terminate on moveable soft palate, dislodged as soft palate moves</a:t>
            </a:r>
          </a:p>
          <a:p>
            <a:pPr>
              <a:defRPr/>
            </a:pP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9AFA87-D80C-F443-BF67-6DD19CE4FC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3733800"/>
            <a:ext cx="4000500" cy="266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E46CBB-0B6B-B84F-9C5F-90A093D5D4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199" y="3733800"/>
            <a:ext cx="4000501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9B30292-B12F-B648-9502-31620DC968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Lips</a:t>
            </a:r>
            <a:endParaRPr lang="en-US">
              <a:solidFill>
                <a:schemeClr val="tx1"/>
              </a:solidFill>
              <a:cs typeface="+mj-cs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9292A3C-BFB8-ED48-85D7-E832398AE2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47800" y="1749425"/>
            <a:ext cx="6477000" cy="18288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cs typeface="+mn-cs"/>
              </a:rPr>
              <a:t>Vermilion Border</a:t>
            </a:r>
          </a:p>
          <a:p>
            <a:pPr lvl="1">
              <a:defRPr/>
            </a:pPr>
            <a:r>
              <a:rPr lang="en-US" sz="2400" dirty="0"/>
              <a:t>Denture provides lip support </a:t>
            </a:r>
          </a:p>
          <a:p>
            <a:pPr lvl="2">
              <a:defRPr/>
            </a:pPr>
            <a:r>
              <a:rPr lang="en-US" sz="2000" dirty="0"/>
              <a:t>Affects vermilion border width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B5602C-87A7-A545-A976-1F53B81ACCFC}"/>
              </a:ext>
            </a:extLst>
          </p:cNvPr>
          <p:cNvGrpSpPr/>
          <p:nvPr/>
        </p:nvGrpSpPr>
        <p:grpSpPr>
          <a:xfrm>
            <a:off x="2438400" y="3578225"/>
            <a:ext cx="4419600" cy="3025775"/>
            <a:chOff x="2438400" y="3578225"/>
            <a:chExt cx="4419600" cy="3025775"/>
          </a:xfrm>
        </p:grpSpPr>
        <p:pic>
          <p:nvPicPr>
            <p:cNvPr id="5125" name="Picture 4">
              <a:extLst>
                <a:ext uri="{FF2B5EF4-FFF2-40B4-BE49-F238E27FC236}">
                  <a16:creationId xmlns:a16="http://schemas.microsoft.com/office/drawing/2014/main" id="{AD2ADE06-2B07-7D4D-B38F-626AE2AF76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3578225"/>
              <a:ext cx="4419600" cy="302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26" name="Group 13">
              <a:extLst>
                <a:ext uri="{FF2B5EF4-FFF2-40B4-BE49-F238E27FC236}">
                  <a16:creationId xmlns:a16="http://schemas.microsoft.com/office/drawing/2014/main" id="{997637CE-F3F4-FF49-927A-24DA8162D9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51287" y="4476970"/>
              <a:ext cx="700135" cy="269624"/>
              <a:chOff x="2640" y="3024"/>
              <a:chExt cx="384" cy="144"/>
            </a:xfrm>
          </p:grpSpPr>
          <p:sp>
            <p:nvSpPr>
              <p:cNvPr id="3079" name="Line 7">
                <a:extLst>
                  <a:ext uri="{FF2B5EF4-FFF2-40B4-BE49-F238E27FC236}">
                    <a16:creationId xmlns:a16="http://schemas.microsoft.com/office/drawing/2014/main" id="{2A576334-446B-4743-9EAC-6B79D58BAE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4" y="302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Helvetica Regular" pitchFamily="2" charset="0"/>
                  <a:ea typeface="ＭＳ Ｐゴシック" charset="0"/>
                </a:endParaRPr>
              </a:p>
            </p:txBody>
          </p:sp>
          <p:sp>
            <p:nvSpPr>
              <p:cNvPr id="3080" name="Line 8">
                <a:extLst>
                  <a:ext uri="{FF2B5EF4-FFF2-40B4-BE49-F238E27FC236}">
                    <a16:creationId xmlns:a16="http://schemas.microsoft.com/office/drawing/2014/main" id="{1F8CF5A2-9A03-984C-8DFC-EB86EAD12B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0" y="3072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Helvetica Regular" pitchFamily="2" charset="0"/>
                  <a:ea typeface="ＭＳ Ｐゴシック" charset="0"/>
                </a:endParaRPr>
              </a:p>
            </p:txBody>
          </p:sp>
        </p:grpSp>
        <p:grpSp>
          <p:nvGrpSpPr>
            <p:cNvPr id="5127" name="Group 12">
              <a:extLst>
                <a:ext uri="{FF2B5EF4-FFF2-40B4-BE49-F238E27FC236}">
                  <a16:creationId xmlns:a16="http://schemas.microsoft.com/office/drawing/2014/main" id="{28D06795-6EC5-6845-967E-7C11665BFB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2000" y="5172075"/>
              <a:ext cx="533400" cy="463550"/>
              <a:chOff x="2832" y="3360"/>
              <a:chExt cx="192" cy="96"/>
            </a:xfrm>
          </p:grpSpPr>
          <p:sp>
            <p:nvSpPr>
              <p:cNvPr id="3082" name="Line 10">
                <a:extLst>
                  <a:ext uri="{FF2B5EF4-FFF2-40B4-BE49-F238E27FC236}">
                    <a16:creationId xmlns:a16="http://schemas.microsoft.com/office/drawing/2014/main" id="{3131A7BA-E666-3645-A463-A45BAC6457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2" y="3360"/>
                <a:ext cx="0" cy="9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Helvetica Regular" pitchFamily="2" charset="0"/>
                  <a:ea typeface="ＭＳ Ｐゴシック" charset="0"/>
                </a:endParaRPr>
              </a:p>
            </p:txBody>
          </p:sp>
          <p:sp>
            <p:nvSpPr>
              <p:cNvPr id="3083" name="Line 11">
                <a:extLst>
                  <a:ext uri="{FF2B5EF4-FFF2-40B4-BE49-F238E27FC236}">
                    <a16:creationId xmlns:a16="http://schemas.microsoft.com/office/drawing/2014/main" id="{229BB771-1BC3-B042-B1CF-E8DE620118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4" y="3360"/>
                <a:ext cx="0" cy="9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Helvetica Regular" pitchFamily="2" charset="0"/>
                  <a:ea typeface="ＭＳ Ｐゴシック" charset="0"/>
                </a:endParaRPr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C9459FED-88E9-A943-884F-6F6C5FC272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Identifying the Vibrating Line</a:t>
            </a:r>
            <a:endParaRPr lang="en-US" sz="3600" dirty="0">
              <a:cs typeface="+mj-cs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8586898C-7889-4346-8A81-9E4694BAC6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8001000" cy="25146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cs typeface="+mn-cs"/>
              </a:rPr>
              <a:t>Palpate just posterior to hard palate</a:t>
            </a:r>
          </a:p>
          <a:p>
            <a:pPr>
              <a:defRPr/>
            </a:pPr>
            <a:r>
              <a:rPr lang="en-US" sz="2800" dirty="0">
                <a:cs typeface="+mn-cs"/>
              </a:rPr>
              <a:t>Place indelible mark</a:t>
            </a:r>
          </a:p>
          <a:p>
            <a:pPr>
              <a:defRPr/>
            </a:pPr>
            <a:r>
              <a:rPr lang="en-US" sz="2800" dirty="0">
                <a:cs typeface="+mn-cs"/>
              </a:rPr>
              <a:t>Have patient say ‘ah’ once</a:t>
            </a:r>
          </a:p>
          <a:p>
            <a:pPr>
              <a:defRPr/>
            </a:pPr>
            <a:r>
              <a:rPr lang="en-US" sz="2800" dirty="0">
                <a:cs typeface="+mn-cs"/>
              </a:rPr>
              <a:t>Mark should not move – if does, move anteriorly and mark again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C6707-E662-A04B-83FC-3B1340F458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3962400"/>
            <a:ext cx="4044549" cy="255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06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C9459FED-88E9-A943-884F-6F6C5FC272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Identifying the Vibrating Line</a:t>
            </a:r>
            <a:endParaRPr lang="en-US" sz="3600" dirty="0">
              <a:cs typeface="+mj-cs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8586898C-7889-4346-8A81-9E4694BAC6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8001000" cy="25146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cs typeface="+mn-cs"/>
              </a:rPr>
              <a:t>Palpate just posterior to hard palate</a:t>
            </a:r>
          </a:p>
          <a:p>
            <a:pPr>
              <a:defRPr/>
            </a:pPr>
            <a:r>
              <a:rPr lang="en-US" sz="2800" dirty="0">
                <a:cs typeface="+mn-cs"/>
              </a:rPr>
              <a:t>Place indelible mark</a:t>
            </a:r>
          </a:p>
          <a:p>
            <a:pPr>
              <a:defRPr/>
            </a:pPr>
            <a:r>
              <a:rPr lang="en-US" sz="2800" dirty="0">
                <a:cs typeface="+mn-cs"/>
              </a:rPr>
              <a:t>Have patient say ‘ah’ once</a:t>
            </a:r>
          </a:p>
          <a:p>
            <a:pPr>
              <a:defRPr/>
            </a:pPr>
            <a:r>
              <a:rPr lang="en-US" sz="2800" dirty="0">
                <a:cs typeface="+mn-cs"/>
              </a:rPr>
              <a:t>Line should not move – if does, move anteriorly and mark again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C6707-E662-A04B-83FC-3B1340F458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419600"/>
            <a:ext cx="3050867" cy="193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882AE7-9F06-A040-87EB-1C4AEB3575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369" y="4428309"/>
            <a:ext cx="2718707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64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A598835C-4A22-494E-804D-5A542521C1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Maxilla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C0634C38-5991-374F-8B5F-BA7F688688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4648200" cy="13716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cs typeface="+mn-cs"/>
              </a:rPr>
              <a:t>Glandular Tissue</a:t>
            </a:r>
          </a:p>
          <a:p>
            <a:pPr lvl="1">
              <a:defRPr/>
            </a:pPr>
            <a:r>
              <a:rPr lang="en-US" sz="3600" dirty="0"/>
              <a:t>Soft displaceable</a:t>
            </a:r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2BA374DA-362D-F64A-83F7-FD9A91F78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3276600"/>
            <a:ext cx="4000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id="{43457D51-1DFF-C84A-B03C-C6393F254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4000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37440DA9-D5C4-3042-A41C-082D5CF064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Maxilla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625AFC2B-304B-734E-A92D-802F51998A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382000" cy="28194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cs typeface="+mn-cs"/>
              </a:rPr>
              <a:t>Soft Palate</a:t>
            </a:r>
          </a:p>
          <a:p>
            <a:pPr lvl="1">
              <a:defRPr/>
            </a:pPr>
            <a:r>
              <a:rPr lang="en-US" sz="2800" dirty="0"/>
              <a:t>Fovea Palatine</a:t>
            </a:r>
          </a:p>
          <a:p>
            <a:pPr lvl="2">
              <a:defRPr/>
            </a:pPr>
            <a:r>
              <a:rPr lang="en-US" sz="2400" dirty="0"/>
              <a:t>Bilateral indentations near midline of the soft palate</a:t>
            </a:r>
          </a:p>
          <a:p>
            <a:pPr lvl="2">
              <a:defRPr/>
            </a:pPr>
            <a:r>
              <a:rPr lang="en-US" sz="2400" dirty="0"/>
              <a:t>Close to the vibrating line</a:t>
            </a:r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id="{EC27E5C0-C1F7-2047-9AE0-41B064C67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4191000"/>
            <a:ext cx="36195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7" name="Group 7">
            <a:extLst>
              <a:ext uri="{FF2B5EF4-FFF2-40B4-BE49-F238E27FC236}">
                <a16:creationId xmlns:a16="http://schemas.microsoft.com/office/drawing/2014/main" id="{557E6590-EAC5-EC49-ACE9-E30DBCDE2E6E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5943600"/>
            <a:ext cx="609600" cy="457200"/>
            <a:chOff x="2976" y="3744"/>
            <a:chExt cx="384" cy="288"/>
          </a:xfrm>
        </p:grpSpPr>
        <p:sp>
          <p:nvSpPr>
            <p:cNvPr id="51205" name="Line 5">
              <a:extLst>
                <a:ext uri="{FF2B5EF4-FFF2-40B4-BE49-F238E27FC236}">
                  <a16:creationId xmlns:a16="http://schemas.microsoft.com/office/drawing/2014/main" id="{55F54CDF-2DE3-584C-B31A-15E251474A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3744"/>
              <a:ext cx="144" cy="288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/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Helvetica Regular" pitchFamily="2" charset="0"/>
                <a:ea typeface="ＭＳ Ｐゴシック" charset="0"/>
              </a:endParaRPr>
            </a:p>
          </p:txBody>
        </p:sp>
        <p:sp>
          <p:nvSpPr>
            <p:cNvPr id="51206" name="Line 6">
              <a:extLst>
                <a:ext uri="{FF2B5EF4-FFF2-40B4-BE49-F238E27FC236}">
                  <a16:creationId xmlns:a16="http://schemas.microsoft.com/office/drawing/2014/main" id="{2F42977E-321C-6E4E-A3EF-B2D8FB1F86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12" y="3744"/>
              <a:ext cx="48" cy="288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/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Helvetica Regular" pitchFamily="2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5B5275ED-4BBF-2E42-A12F-CC024D6492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Maxilla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AD351F07-281D-4742-91B8-67FEE11BB6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305800" cy="28194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cs typeface="+mn-cs"/>
              </a:rPr>
              <a:t>Hard Palate</a:t>
            </a:r>
          </a:p>
          <a:p>
            <a:pPr lvl="1">
              <a:defRPr/>
            </a:pPr>
            <a:r>
              <a:rPr lang="en-US" sz="2400" dirty="0"/>
              <a:t>1°stress bearing area for denture on either side of median palatine raphe </a:t>
            </a: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BE37BE-BD3A-0C41-9051-77ECC0B295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2514600"/>
            <a:ext cx="4629313" cy="4180159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CE20766-5B42-AE49-9983-B595BBD5CF29}"/>
              </a:ext>
            </a:extLst>
          </p:cNvPr>
          <p:cNvSpPr/>
          <p:nvPr/>
        </p:nvSpPr>
        <p:spPr bwMode="auto">
          <a:xfrm rot="293532">
            <a:off x="3950603" y="3897383"/>
            <a:ext cx="485856" cy="1805441"/>
          </a:xfrm>
          <a:prstGeom prst="ellipse">
            <a:avLst/>
          </a:prstGeom>
          <a:solidFill>
            <a:schemeClr val="tx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6EF3767-2E91-8E4A-A5C0-AB7457315FCD}"/>
              </a:ext>
            </a:extLst>
          </p:cNvPr>
          <p:cNvSpPr/>
          <p:nvPr/>
        </p:nvSpPr>
        <p:spPr bwMode="auto">
          <a:xfrm rot="21440864">
            <a:off x="4613513" y="3904536"/>
            <a:ext cx="485856" cy="1805441"/>
          </a:xfrm>
          <a:prstGeom prst="ellipse">
            <a:avLst/>
          </a:prstGeom>
          <a:solidFill>
            <a:schemeClr val="tx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5B5275ED-4BBF-2E42-A12F-CC024D6492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23382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cs typeface="+mj-cs"/>
              </a:rPr>
              <a:t>Maxilla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AD351F07-281D-4742-91B8-67FEE11BB6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305800" cy="28194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cs typeface="+mn-cs"/>
              </a:rPr>
              <a:t>Hard Palate</a:t>
            </a:r>
          </a:p>
          <a:p>
            <a:pPr lvl="1">
              <a:defRPr/>
            </a:pPr>
            <a:r>
              <a:rPr lang="en-US" sz="2400" dirty="0"/>
              <a:t>Median Palatine Raphe (midline palatine suture)</a:t>
            </a:r>
          </a:p>
          <a:p>
            <a:pPr lvl="2">
              <a:defRPr/>
            </a:pPr>
            <a:r>
              <a:rPr lang="en-US" sz="2000" dirty="0"/>
              <a:t>A bony midline structure</a:t>
            </a:r>
          </a:p>
          <a:p>
            <a:pPr lvl="2">
              <a:defRPr/>
            </a:pPr>
            <a:r>
              <a:rPr lang="en-US" sz="2000" dirty="0"/>
              <a:t>May require relief to prevent discomfort &amp; pressure that can cause denture fracture if significantly raised</a:t>
            </a:r>
          </a:p>
        </p:txBody>
      </p:sp>
      <p:grpSp>
        <p:nvGrpSpPr>
          <p:cNvPr id="29700" name="Group 2">
            <a:extLst>
              <a:ext uri="{FF2B5EF4-FFF2-40B4-BE49-F238E27FC236}">
                <a16:creationId xmlns:a16="http://schemas.microsoft.com/office/drawing/2014/main" id="{228DF871-F392-5C43-990F-3A1FB207DE48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3429000"/>
            <a:ext cx="3276600" cy="2701925"/>
            <a:chOff x="1295400" y="3810000"/>
            <a:chExt cx="2971800" cy="2362200"/>
          </a:xfrm>
        </p:grpSpPr>
        <p:pic>
          <p:nvPicPr>
            <p:cNvPr id="29702" name="Picture 4">
              <a:extLst>
                <a:ext uri="{FF2B5EF4-FFF2-40B4-BE49-F238E27FC236}">
                  <a16:creationId xmlns:a16="http://schemas.microsoft.com/office/drawing/2014/main" id="{31C70293-CBC7-CB4A-A3D3-367A6BD49D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3810000"/>
              <a:ext cx="297180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03" name="Group 8">
              <a:extLst>
                <a:ext uri="{FF2B5EF4-FFF2-40B4-BE49-F238E27FC236}">
                  <a16:creationId xmlns:a16="http://schemas.microsoft.com/office/drawing/2014/main" id="{42979381-E6DA-614C-BDAB-861A0F3783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5044" y="4800600"/>
              <a:ext cx="457200" cy="457200"/>
              <a:chOff x="2880" y="3072"/>
              <a:chExt cx="288" cy="288"/>
            </a:xfrm>
          </p:grpSpPr>
          <p:sp>
            <p:nvSpPr>
              <p:cNvPr id="52229" name="Line 5">
                <a:extLst>
                  <a:ext uri="{FF2B5EF4-FFF2-40B4-BE49-F238E27FC236}">
                    <a16:creationId xmlns:a16="http://schemas.microsoft.com/office/drawing/2014/main" id="{17AA5E57-DCC7-A04A-A5BB-6434EF2A4A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80" y="3072"/>
                <a:ext cx="288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Helvetica Regular" pitchFamily="2" charset="0"/>
                  <a:ea typeface="ＭＳ Ｐゴシック" charset="0"/>
                </a:endParaRPr>
              </a:p>
            </p:txBody>
          </p:sp>
          <p:sp>
            <p:nvSpPr>
              <p:cNvPr id="52230" name="Line 6">
                <a:extLst>
                  <a:ext uri="{FF2B5EF4-FFF2-40B4-BE49-F238E27FC236}">
                    <a16:creationId xmlns:a16="http://schemas.microsoft.com/office/drawing/2014/main" id="{B6A45066-6775-5D41-A0EA-486952D1B4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80" y="3216"/>
                <a:ext cx="288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Helvetica Regular" pitchFamily="2" charset="0"/>
                  <a:ea typeface="ＭＳ Ｐゴシック" charset="0"/>
                </a:endParaRPr>
              </a:p>
            </p:txBody>
          </p:sp>
          <p:sp>
            <p:nvSpPr>
              <p:cNvPr id="52231" name="Line 7">
                <a:extLst>
                  <a:ext uri="{FF2B5EF4-FFF2-40B4-BE49-F238E27FC236}">
                    <a16:creationId xmlns:a16="http://schemas.microsoft.com/office/drawing/2014/main" id="{6B28AB4D-FD0B-764F-87B1-D526C33064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80" y="3360"/>
                <a:ext cx="288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Helvetica Regular" pitchFamily="2" charset="0"/>
                  <a:ea typeface="ＭＳ Ｐゴシック" charset="0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3BAFF07-E576-AD4A-835F-8CDDD4E09D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600" y="3425671"/>
            <a:ext cx="3302000" cy="27052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1D59AC-FD6E-6F4F-A6CF-E84E96955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E06983-7C77-C04F-AC65-1B0C0BB5A3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200" y="5335814"/>
            <a:ext cx="226695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82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E6C73BD4-15F1-2145-8418-6E51638284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>
                <a:cs typeface="+mj-cs"/>
              </a:rPr>
              <a:t>Maxilla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D3C14588-5C1F-1D4B-AD0B-EEF3EAF80B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90800" y="1943100"/>
            <a:ext cx="4419600" cy="1349375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cs typeface="+mn-cs"/>
              </a:rPr>
              <a:t>Torus </a:t>
            </a:r>
            <a:r>
              <a:rPr lang="en-US" sz="2800" dirty="0" err="1">
                <a:cs typeface="+mn-cs"/>
              </a:rPr>
              <a:t>Palatinus</a:t>
            </a:r>
            <a:endParaRPr lang="en-US" sz="2800" dirty="0">
              <a:cs typeface="+mn-cs"/>
            </a:endParaRPr>
          </a:p>
          <a:p>
            <a:pPr lvl="1">
              <a:defRPr/>
            </a:pPr>
            <a:r>
              <a:rPr lang="en-US" sz="2400" dirty="0"/>
              <a:t>May require removal</a:t>
            </a:r>
          </a:p>
        </p:txBody>
      </p:sp>
      <p:sp>
        <p:nvSpPr>
          <p:cNvPr id="58373" name="Line 5">
            <a:extLst>
              <a:ext uri="{FF2B5EF4-FFF2-40B4-BE49-F238E27FC236}">
                <a16:creationId xmlns:a16="http://schemas.microsoft.com/office/drawing/2014/main" id="{38F6313D-2E98-154C-8EAA-F0CE11CF92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53000" y="5486400"/>
            <a:ext cx="10668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Helvetica Regular" pitchFamily="2" charset="0"/>
              <a:ea typeface="ＭＳ Ｐゴシック" charset="0"/>
            </a:endParaRPr>
          </a:p>
        </p:txBody>
      </p:sp>
      <p:pic>
        <p:nvPicPr>
          <p:cNvPr id="30725" name="Picture 2">
            <a:extLst>
              <a:ext uri="{FF2B5EF4-FFF2-40B4-BE49-F238E27FC236}">
                <a16:creationId xmlns:a16="http://schemas.microsoft.com/office/drawing/2014/main" id="{81844A65-78A3-2A45-90C7-043A3A827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373437"/>
            <a:ext cx="3586163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4">
            <a:extLst>
              <a:ext uri="{FF2B5EF4-FFF2-40B4-BE49-F238E27FC236}">
                <a16:creationId xmlns:a16="http://schemas.microsoft.com/office/drawing/2014/main" id="{170C4F78-5EE2-A54C-A738-7C1ECA5EF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3373437"/>
            <a:ext cx="32766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7AFAA702-C8FB-E242-A4AF-F42409FAAF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Vestibules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FC2ECCC-81EB-0048-96A9-D389216D71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2500" y="1759131"/>
            <a:ext cx="7543800" cy="12192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cs typeface="+mn-cs"/>
              </a:rPr>
              <a:t>If vestibules are shallow, inform the patient (expect decreased retention</a:t>
            </a:r>
          </a:p>
          <a:p>
            <a:pPr>
              <a:defRPr/>
            </a:pPr>
            <a:r>
              <a:rPr lang="en-US" sz="2400" dirty="0">
                <a:cs typeface="+mn-cs"/>
              </a:rPr>
              <a:t>Buccal +  lingual in mandible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FE346A0C-ECD8-F049-9BF3-A8C3554CC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3505200"/>
            <a:ext cx="594360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7D4C9A02-292B-D940-A5D7-DD8AF6E2C9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4879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cs typeface="+mj-cs"/>
              </a:rPr>
              <a:t>Maxillary </a:t>
            </a:r>
            <a:r>
              <a:rPr lang="en-US" sz="3600" dirty="0" err="1">
                <a:cs typeface="+mj-cs"/>
              </a:rPr>
              <a:t>Frena</a:t>
            </a:r>
            <a:br>
              <a:rPr lang="en-US" sz="3600" dirty="0">
                <a:cs typeface="+mj-cs"/>
              </a:rPr>
            </a:br>
            <a:r>
              <a:rPr lang="en-US" sz="1800" i="1" dirty="0">
                <a:solidFill>
                  <a:schemeClr val="tx1"/>
                </a:solidFill>
              </a:rPr>
              <a:t>(singular = frenum)</a:t>
            </a:r>
            <a:endParaRPr lang="en-US" sz="3600" i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0C78ED80-6EDC-D242-921D-0B3C7E69D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442929"/>
            <a:ext cx="7239000" cy="2443271"/>
          </a:xfrm>
        </p:spPr>
        <p:txBody>
          <a:bodyPr/>
          <a:lstStyle/>
          <a:p>
            <a:pPr>
              <a:defRPr/>
            </a:pPr>
            <a:r>
              <a:rPr lang="en-CA" altLang="ja-JP" sz="2400" dirty="0"/>
              <a:t>Labial and Buccal</a:t>
            </a:r>
            <a:endParaRPr lang="en-US" altLang="ja-JP" sz="2400" dirty="0"/>
          </a:p>
          <a:p>
            <a:pPr lvl="1">
              <a:defRPr/>
            </a:pPr>
            <a:r>
              <a:rPr lang="en-US" altLang="en-US" sz="2000" dirty="0"/>
              <a:t>Must provide relief, otherwise:</a:t>
            </a:r>
          </a:p>
          <a:p>
            <a:pPr lvl="2">
              <a:defRPr/>
            </a:pPr>
            <a:r>
              <a:rPr lang="en-US" altLang="en-US" sz="1800" dirty="0"/>
              <a:t>Displacement</a:t>
            </a:r>
          </a:p>
          <a:p>
            <a:pPr lvl="2">
              <a:defRPr/>
            </a:pPr>
            <a:r>
              <a:rPr lang="en-US" altLang="en-US" sz="1800" dirty="0"/>
              <a:t>Discomfort</a:t>
            </a:r>
          </a:p>
          <a:p>
            <a:pPr lvl="2">
              <a:defRPr/>
            </a:pPr>
            <a:r>
              <a:rPr lang="en-US" altLang="en-US" sz="1800" dirty="0"/>
              <a:t>Ulceration</a:t>
            </a:r>
          </a:p>
          <a:p>
            <a:pPr lvl="1">
              <a:defRPr/>
            </a:pPr>
            <a:r>
              <a:rPr lang="en-US" altLang="en-US" sz="2000" dirty="0"/>
              <a:t>Identify prominence prior to impressions</a:t>
            </a:r>
          </a:p>
        </p:txBody>
      </p:sp>
      <p:pic>
        <p:nvPicPr>
          <p:cNvPr id="15364" name="Picture 2">
            <a:extLst>
              <a:ext uri="{FF2B5EF4-FFF2-40B4-BE49-F238E27FC236}">
                <a16:creationId xmlns:a16="http://schemas.microsoft.com/office/drawing/2014/main" id="{5612D99D-955E-3047-A9CE-A4E80A79B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813" y="3929063"/>
            <a:ext cx="3500437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>
            <a:extLst>
              <a:ext uri="{FF2B5EF4-FFF2-40B4-BE49-F238E27FC236}">
                <a16:creationId xmlns:a16="http://schemas.microsoft.com/office/drawing/2014/main" id="{3064104C-09D9-0942-8045-B890BA88D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929063"/>
            <a:ext cx="39243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AE7D42-35F4-D44E-869A-3CB05C2647EB}"/>
              </a:ext>
            </a:extLst>
          </p:cNvPr>
          <p:cNvGrpSpPr/>
          <p:nvPr/>
        </p:nvGrpSpPr>
        <p:grpSpPr>
          <a:xfrm>
            <a:off x="7700834" y="5029200"/>
            <a:ext cx="811081" cy="433041"/>
            <a:chOff x="7462954" y="5349263"/>
            <a:chExt cx="811081" cy="433041"/>
          </a:xfrm>
          <a:effectLst>
            <a:outerShdw blurRad="50800" dist="50800" dir="5400000" algn="ctr" rotWithShape="0">
              <a:schemeClr val="bg1"/>
            </a:outerShdw>
          </a:effectLst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82CE3368-4197-FD4A-83EB-1E2E9AD7D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9307" y="5505305"/>
              <a:ext cx="64472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Char char="•"/>
                <a:defRPr sz="36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>
                  <a:solidFill>
                    <a:schemeClr val="tx2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folHlink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accent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en-US" sz="1200" dirty="0">
                  <a:latin typeface="Helvetica" pitchFamily="2" charset="0"/>
                </a:rPr>
                <a:t>Buccal</a:t>
              </a:r>
            </a:p>
          </p:txBody>
        </p:sp>
        <p:cxnSp>
          <p:nvCxnSpPr>
            <p:cNvPr id="9" name="Straight Connector 15">
              <a:extLst>
                <a:ext uri="{FF2B5EF4-FFF2-40B4-BE49-F238E27FC236}">
                  <a16:creationId xmlns:a16="http://schemas.microsoft.com/office/drawing/2014/main" id="{FD0B0B34-1CD1-7546-BB44-356E68C89FD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462954" y="5349263"/>
              <a:ext cx="252959" cy="21318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6963D7-BEDB-BE4E-8291-7CFE6DBED9EE}"/>
              </a:ext>
            </a:extLst>
          </p:cNvPr>
          <p:cNvGrpSpPr/>
          <p:nvPr/>
        </p:nvGrpSpPr>
        <p:grpSpPr>
          <a:xfrm>
            <a:off x="4209574" y="5245720"/>
            <a:ext cx="811081" cy="433041"/>
            <a:chOff x="7462954" y="5349263"/>
            <a:chExt cx="811081" cy="433041"/>
          </a:xfrm>
          <a:effectLst>
            <a:outerShdw blurRad="50800" dist="50800" dir="5400000" algn="ctr" rotWithShape="0">
              <a:schemeClr val="bg1"/>
            </a:outerShdw>
          </a:effectLst>
        </p:grpSpPr>
        <p:sp>
          <p:nvSpPr>
            <p:cNvPr id="12" name="TextBox 3">
              <a:extLst>
                <a:ext uri="{FF2B5EF4-FFF2-40B4-BE49-F238E27FC236}">
                  <a16:creationId xmlns:a16="http://schemas.microsoft.com/office/drawing/2014/main" id="{62BDDD0A-4E9C-7243-8D51-CA7BA442B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9307" y="5505305"/>
              <a:ext cx="64472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Char char="•"/>
                <a:defRPr sz="36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>
                  <a:solidFill>
                    <a:schemeClr val="tx2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folHlink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accent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en-US" sz="1200" dirty="0">
                  <a:latin typeface="Helvetica" pitchFamily="2" charset="0"/>
                </a:rPr>
                <a:t>Buccal</a:t>
              </a:r>
            </a:p>
          </p:txBody>
        </p:sp>
        <p:cxnSp>
          <p:nvCxnSpPr>
            <p:cNvPr id="13" name="Straight Connector 15">
              <a:extLst>
                <a:ext uri="{FF2B5EF4-FFF2-40B4-BE49-F238E27FC236}">
                  <a16:creationId xmlns:a16="http://schemas.microsoft.com/office/drawing/2014/main" id="{873694E3-5561-1845-BDF4-15C80AB5E8D6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462954" y="5349263"/>
              <a:ext cx="252959" cy="21318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368" name="Group 9">
            <a:extLst>
              <a:ext uri="{FF2B5EF4-FFF2-40B4-BE49-F238E27FC236}">
                <a16:creationId xmlns:a16="http://schemas.microsoft.com/office/drawing/2014/main" id="{6231313D-E82B-9246-B007-44BC7FA089D8}"/>
              </a:ext>
            </a:extLst>
          </p:cNvPr>
          <p:cNvGrpSpPr>
            <a:grpSpLocks/>
          </p:cNvGrpSpPr>
          <p:nvPr/>
        </p:nvGrpSpPr>
        <p:grpSpPr bwMode="auto">
          <a:xfrm>
            <a:off x="6934200" y="4143375"/>
            <a:ext cx="847725" cy="276225"/>
            <a:chOff x="6944868" y="4156501"/>
            <a:chExt cx="847246" cy="276999"/>
          </a:xfrm>
        </p:grpSpPr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EF0FB9EF-9680-B443-8149-1C120AE542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0312" y="4156501"/>
              <a:ext cx="591802" cy="276999"/>
            </a:xfrm>
            <a:prstGeom prst="rect">
              <a:avLst/>
            </a:prstGeom>
            <a:noFill/>
            <a:ln>
              <a:noFill/>
            </a:ln>
            <a:effectLst>
              <a:outerShdw blurRad="50800" dist="762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Char char="•"/>
                <a:defRPr sz="36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>
                  <a:solidFill>
                    <a:schemeClr val="tx2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folHlink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accent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en-US" sz="1200" dirty="0">
                  <a:latin typeface="Helvetica" pitchFamily="2" charset="0"/>
                </a:rPr>
                <a:t>Labial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12A723B-0C10-C84F-BAAA-DC9295E93049}"/>
                </a:ext>
              </a:extLst>
            </p:cNvPr>
            <p:cNvCxnSpPr>
              <a:cxnSpLocks/>
              <a:stCxn id="21" idx="1"/>
            </p:cNvCxnSpPr>
            <p:nvPr/>
          </p:nvCxnSpPr>
          <p:spPr bwMode="auto">
            <a:xfrm flipH="1" flipV="1">
              <a:off x="6944868" y="4156501"/>
              <a:ext cx="255444" cy="13850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50800" dist="762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369" name="Group 23">
            <a:extLst>
              <a:ext uri="{FF2B5EF4-FFF2-40B4-BE49-F238E27FC236}">
                <a16:creationId xmlns:a16="http://schemas.microsoft.com/office/drawing/2014/main" id="{17146063-A2FE-B143-B198-A930776A5E78}"/>
              </a:ext>
            </a:extLst>
          </p:cNvPr>
          <p:cNvGrpSpPr>
            <a:grpSpLocks/>
          </p:cNvGrpSpPr>
          <p:nvPr/>
        </p:nvGrpSpPr>
        <p:grpSpPr bwMode="auto">
          <a:xfrm>
            <a:off x="2962275" y="3990975"/>
            <a:ext cx="847725" cy="276225"/>
            <a:chOff x="6944868" y="4156501"/>
            <a:chExt cx="847246" cy="276999"/>
          </a:xfrm>
        </p:grpSpPr>
        <p:sp>
          <p:nvSpPr>
            <p:cNvPr id="25" name="TextBox 3">
              <a:extLst>
                <a:ext uri="{FF2B5EF4-FFF2-40B4-BE49-F238E27FC236}">
                  <a16:creationId xmlns:a16="http://schemas.microsoft.com/office/drawing/2014/main" id="{DA995632-8A95-B74E-99E5-4EE2EBFA42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0312" y="4156501"/>
              <a:ext cx="591802" cy="276999"/>
            </a:xfrm>
            <a:prstGeom prst="rect">
              <a:avLst/>
            </a:prstGeom>
            <a:noFill/>
            <a:ln>
              <a:noFill/>
            </a:ln>
            <a:effectLst>
              <a:outerShdw blurRad="50800" dist="762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Char char="•"/>
                <a:defRPr sz="36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>
                  <a:solidFill>
                    <a:schemeClr val="tx2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folHlink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accent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en-US" sz="1200" dirty="0">
                  <a:latin typeface="Helvetica" pitchFamily="2" charset="0"/>
                </a:rPr>
                <a:t>Labial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332489B-12EF-8E43-83D9-38293986235B}"/>
                </a:ext>
              </a:extLst>
            </p:cNvPr>
            <p:cNvCxnSpPr>
              <a:cxnSpLocks/>
              <a:stCxn id="25" idx="1"/>
            </p:cNvCxnSpPr>
            <p:nvPr/>
          </p:nvCxnSpPr>
          <p:spPr bwMode="auto">
            <a:xfrm flipH="1" flipV="1">
              <a:off x="6944868" y="4156501"/>
              <a:ext cx="255444" cy="13850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50800" dist="762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7D4C9A02-292B-D940-A5D7-DD8AF6E2C9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cs typeface="+mj-cs"/>
              </a:rPr>
              <a:t>Maxillary </a:t>
            </a:r>
            <a:r>
              <a:rPr lang="en-US" sz="3600" dirty="0" err="1">
                <a:cs typeface="+mj-cs"/>
              </a:rPr>
              <a:t>Frena</a:t>
            </a:r>
            <a:endParaRPr lang="en-US" sz="3600" dirty="0">
              <a:cs typeface="+mj-cs"/>
            </a:endParaRP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0C78ED80-6EDC-D242-921D-0B3C7E69D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534400" cy="2454275"/>
          </a:xfrm>
        </p:spPr>
        <p:txBody>
          <a:bodyPr/>
          <a:lstStyle/>
          <a:p>
            <a:pPr>
              <a:defRPr/>
            </a:pPr>
            <a:r>
              <a:rPr lang="en-CA" altLang="ja-JP" sz="2400" dirty="0"/>
              <a:t>Labial (narrow) and Buccal (wide)</a:t>
            </a:r>
            <a:endParaRPr lang="en-US" altLang="ja-JP" sz="2400" dirty="0"/>
          </a:p>
          <a:p>
            <a:pPr lvl="1">
              <a:defRPr/>
            </a:pPr>
            <a:r>
              <a:rPr lang="en-US" altLang="en-US" sz="2000" dirty="0"/>
              <a:t>Must capture in impression, provide adequate relief in denture</a:t>
            </a:r>
          </a:p>
          <a:p>
            <a:pPr lvl="2">
              <a:defRPr/>
            </a:pPr>
            <a:endParaRPr lang="en-US" altLang="en-US" sz="1800" dirty="0"/>
          </a:p>
        </p:txBody>
      </p:sp>
      <p:grpSp>
        <p:nvGrpSpPr>
          <p:cNvPr id="16388" name="Group 13">
            <a:extLst>
              <a:ext uri="{FF2B5EF4-FFF2-40B4-BE49-F238E27FC236}">
                <a16:creationId xmlns:a16="http://schemas.microsoft.com/office/drawing/2014/main" id="{E26769FB-5EA5-F84F-AEFD-9B0E354BCE4C}"/>
              </a:ext>
            </a:extLst>
          </p:cNvPr>
          <p:cNvGrpSpPr>
            <a:grpSpLocks/>
          </p:cNvGrpSpPr>
          <p:nvPr/>
        </p:nvGrpSpPr>
        <p:grpSpPr bwMode="auto">
          <a:xfrm>
            <a:off x="4381500" y="2230438"/>
            <a:ext cx="3046413" cy="2084387"/>
            <a:chOff x="533400" y="3674244"/>
            <a:chExt cx="3250698" cy="2269355"/>
          </a:xfrm>
        </p:grpSpPr>
        <p:pic>
          <p:nvPicPr>
            <p:cNvPr id="16395" name="Picture 4">
              <a:extLst>
                <a:ext uri="{FF2B5EF4-FFF2-40B4-BE49-F238E27FC236}">
                  <a16:creationId xmlns:a16="http://schemas.microsoft.com/office/drawing/2014/main" id="{568D59F2-F110-C742-B436-842D1163BF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3674244"/>
              <a:ext cx="3250698" cy="2269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36963D7-BEDB-BE4E-8291-7CFE6DBED9EE}"/>
                </a:ext>
              </a:extLst>
            </p:cNvPr>
            <p:cNvGrpSpPr/>
            <p:nvPr/>
          </p:nvGrpSpPr>
          <p:grpSpPr>
            <a:xfrm>
              <a:off x="1918098" y="4267200"/>
              <a:ext cx="811081" cy="433041"/>
              <a:chOff x="7462954" y="5349263"/>
              <a:chExt cx="811081" cy="433041"/>
            </a:xfrm>
            <a:effectLst>
              <a:outerShdw blurRad="50800" dist="50800" dir="5400000" algn="ctr" rotWithShape="0">
                <a:schemeClr val="bg1"/>
              </a:outerShdw>
            </a:effectLst>
          </p:grpSpPr>
          <p:sp>
            <p:nvSpPr>
              <p:cNvPr id="12" name="TextBox 3">
                <a:extLst>
                  <a:ext uri="{FF2B5EF4-FFF2-40B4-BE49-F238E27FC236}">
                    <a16:creationId xmlns:a16="http://schemas.microsoft.com/office/drawing/2014/main" id="{62BDDD0A-4E9C-7243-8D51-CA7BA442B1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9307" y="5505305"/>
                <a:ext cx="64472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Char char="•"/>
                  <a:defRPr sz="3600">
                    <a:solidFill>
                      <a:schemeClr val="tx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200">
                    <a:solidFill>
                      <a:schemeClr val="tx2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folHlink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accent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>
                    <a:solidFill>
                      <a:schemeClr val="tx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400">
                    <a:solidFill>
                      <a:schemeClr val="tx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400">
                    <a:solidFill>
                      <a:schemeClr val="tx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400">
                    <a:solidFill>
                      <a:schemeClr val="tx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400">
                    <a:solidFill>
                      <a:schemeClr val="tx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  <a:defRPr/>
                </a:pPr>
                <a:r>
                  <a:rPr lang="en-US" altLang="en-US" sz="1200" dirty="0">
                    <a:latin typeface="Helvetica" pitchFamily="2" charset="0"/>
                  </a:rPr>
                  <a:t>Buccal</a:t>
                </a:r>
              </a:p>
            </p:txBody>
          </p:sp>
          <p:cxnSp>
            <p:nvCxnSpPr>
              <p:cNvPr id="13" name="Straight Connector 15">
                <a:extLst>
                  <a:ext uri="{FF2B5EF4-FFF2-40B4-BE49-F238E27FC236}">
                    <a16:creationId xmlns:a16="http://schemas.microsoft.com/office/drawing/2014/main" id="{873694E3-5561-1845-BDF4-15C80AB5E8D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7462954" y="5349263"/>
                <a:ext cx="252959" cy="21318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16389" name="Picture 6">
            <a:extLst>
              <a:ext uri="{FF2B5EF4-FFF2-40B4-BE49-F238E27FC236}">
                <a16:creationId xmlns:a16="http://schemas.microsoft.com/office/drawing/2014/main" id="{7D9C9780-ADE9-8646-AAB7-162EF0D61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6240" y="2254387"/>
            <a:ext cx="2462212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5">
            <a:extLst>
              <a:ext uri="{FF2B5EF4-FFF2-40B4-BE49-F238E27FC236}">
                <a16:creationId xmlns:a16="http://schemas.microsoft.com/office/drawing/2014/main" id="{7CDC9EF2-8395-8348-B35F-719A2088B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1588" y="4511675"/>
            <a:ext cx="2684366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7">
            <a:extLst>
              <a:ext uri="{FF2B5EF4-FFF2-40B4-BE49-F238E27FC236}">
                <a16:creationId xmlns:a16="http://schemas.microsoft.com/office/drawing/2014/main" id="{84F74F25-751B-584B-8843-0F7C19F22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3738" y="4459288"/>
            <a:ext cx="2768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2" name="Group 23">
            <a:extLst>
              <a:ext uri="{FF2B5EF4-FFF2-40B4-BE49-F238E27FC236}">
                <a16:creationId xmlns:a16="http://schemas.microsoft.com/office/drawing/2014/main" id="{25C3B295-F358-1B4E-9434-EA6FDCBD0BDD}"/>
              </a:ext>
            </a:extLst>
          </p:cNvPr>
          <p:cNvGrpSpPr>
            <a:grpSpLocks/>
          </p:cNvGrpSpPr>
          <p:nvPr/>
        </p:nvGrpSpPr>
        <p:grpSpPr bwMode="auto">
          <a:xfrm>
            <a:off x="5903913" y="5135563"/>
            <a:ext cx="847725" cy="277812"/>
            <a:chOff x="6944868" y="4156501"/>
            <a:chExt cx="847246" cy="276999"/>
          </a:xfrm>
        </p:grpSpPr>
        <p:sp>
          <p:nvSpPr>
            <p:cNvPr id="25" name="TextBox 3">
              <a:extLst>
                <a:ext uri="{FF2B5EF4-FFF2-40B4-BE49-F238E27FC236}">
                  <a16:creationId xmlns:a16="http://schemas.microsoft.com/office/drawing/2014/main" id="{DA995632-8A95-B74E-99E5-4EE2EBFA42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0311" y="4156501"/>
              <a:ext cx="591803" cy="276999"/>
            </a:xfrm>
            <a:prstGeom prst="rect">
              <a:avLst/>
            </a:prstGeom>
            <a:noFill/>
            <a:ln>
              <a:noFill/>
            </a:ln>
            <a:effectLst>
              <a:outerShdw blurRad="50800" dist="762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Char char="•"/>
                <a:defRPr sz="36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>
                  <a:solidFill>
                    <a:schemeClr val="tx2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folHlink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accent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en-US" sz="1200" dirty="0">
                  <a:latin typeface="Helvetica" pitchFamily="2" charset="0"/>
                </a:rPr>
                <a:t>Labial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332489B-12EF-8E43-83D9-38293986235B}"/>
                </a:ext>
              </a:extLst>
            </p:cNvPr>
            <p:cNvCxnSpPr>
              <a:cxnSpLocks/>
              <a:stCxn id="25" idx="1"/>
            </p:cNvCxnSpPr>
            <p:nvPr/>
          </p:nvCxnSpPr>
          <p:spPr bwMode="auto">
            <a:xfrm flipH="1" flipV="1">
              <a:off x="6944868" y="4156501"/>
              <a:ext cx="255443" cy="139291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50800" dist="762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97ED2C3-BF81-F24C-B915-9341D4F52D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Philtrum of the Lip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900DFF2-6C19-6D41-8DB3-07476483AC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00200" y="1782763"/>
            <a:ext cx="6172200" cy="1417637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Depression below nose</a:t>
            </a:r>
          </a:p>
          <a:p>
            <a:pPr>
              <a:defRPr/>
            </a:pPr>
            <a:r>
              <a:rPr lang="en-US" sz="2400" dirty="0"/>
              <a:t>If excessive support from denture, philtrum is lost, looks unnatural </a:t>
            </a:r>
          </a:p>
        </p:txBody>
      </p:sp>
      <p:grpSp>
        <p:nvGrpSpPr>
          <p:cNvPr id="6148" name="Group 1">
            <a:extLst>
              <a:ext uri="{FF2B5EF4-FFF2-40B4-BE49-F238E27FC236}">
                <a16:creationId xmlns:a16="http://schemas.microsoft.com/office/drawing/2014/main" id="{5C6C8F7D-8519-0F4B-95F8-40C5946A61F2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3352800"/>
            <a:ext cx="4452938" cy="3030538"/>
            <a:chOff x="2557463" y="3817938"/>
            <a:chExt cx="3848100" cy="2565400"/>
          </a:xfrm>
        </p:grpSpPr>
        <p:pic>
          <p:nvPicPr>
            <p:cNvPr id="6149" name="Picture 4">
              <a:extLst>
                <a:ext uri="{FF2B5EF4-FFF2-40B4-BE49-F238E27FC236}">
                  <a16:creationId xmlns:a16="http://schemas.microsoft.com/office/drawing/2014/main" id="{FB49A06C-04F6-E54C-BF08-25E28797E5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7463" y="3817938"/>
              <a:ext cx="3848100" cy="256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0" name="Oval 5">
              <a:extLst>
                <a:ext uri="{FF2B5EF4-FFF2-40B4-BE49-F238E27FC236}">
                  <a16:creationId xmlns:a16="http://schemas.microsoft.com/office/drawing/2014/main" id="{ECA8BFD8-E559-964A-8952-66902A1E8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0" y="4495800"/>
              <a:ext cx="152400" cy="304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Char char="•"/>
                <a:defRPr sz="36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>
                  <a:solidFill>
                    <a:schemeClr val="tx2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folHlink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accent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2400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7D4C9A02-292B-D940-A5D7-DD8AF6E2C9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Maxillary </a:t>
            </a:r>
            <a:r>
              <a:rPr lang="en-US" dirty="0" err="1">
                <a:cs typeface="+mj-cs"/>
              </a:rPr>
              <a:t>Frena</a:t>
            </a:r>
            <a:endParaRPr lang="en-US" dirty="0">
              <a:cs typeface="+mj-cs"/>
            </a:endParaRP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0C78ED80-6EDC-D242-921D-0B3C7E69D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534400" cy="2454275"/>
          </a:xfrm>
        </p:spPr>
        <p:txBody>
          <a:bodyPr/>
          <a:lstStyle/>
          <a:p>
            <a:pPr lvl="1">
              <a:defRPr/>
            </a:pPr>
            <a:r>
              <a:rPr lang="en-US" altLang="en-US" sz="2200" dirty="0"/>
              <a:t>Use indicating media to identify impingement</a:t>
            </a:r>
          </a:p>
          <a:p>
            <a:pPr lvl="2">
              <a:defRPr/>
            </a:pPr>
            <a:endParaRPr lang="en-US" altLang="en-US" sz="1800" dirty="0"/>
          </a:p>
        </p:txBody>
      </p:sp>
      <p:grpSp>
        <p:nvGrpSpPr>
          <p:cNvPr id="17412" name="Group 23">
            <a:extLst>
              <a:ext uri="{FF2B5EF4-FFF2-40B4-BE49-F238E27FC236}">
                <a16:creationId xmlns:a16="http://schemas.microsoft.com/office/drawing/2014/main" id="{E040E28E-5286-7A41-B701-701860AB2656}"/>
              </a:ext>
            </a:extLst>
          </p:cNvPr>
          <p:cNvGrpSpPr>
            <a:grpSpLocks/>
          </p:cNvGrpSpPr>
          <p:nvPr/>
        </p:nvGrpSpPr>
        <p:grpSpPr bwMode="auto">
          <a:xfrm>
            <a:off x="6858000" y="5791200"/>
            <a:ext cx="847725" cy="276225"/>
            <a:chOff x="6944868" y="4156501"/>
            <a:chExt cx="847246" cy="276999"/>
          </a:xfrm>
        </p:grpSpPr>
        <p:sp>
          <p:nvSpPr>
            <p:cNvPr id="25" name="TextBox 3">
              <a:extLst>
                <a:ext uri="{FF2B5EF4-FFF2-40B4-BE49-F238E27FC236}">
                  <a16:creationId xmlns:a16="http://schemas.microsoft.com/office/drawing/2014/main" id="{DA995632-8A95-B74E-99E5-4EE2EBFA42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0312" y="4156501"/>
              <a:ext cx="591802" cy="276999"/>
            </a:xfrm>
            <a:prstGeom prst="rect">
              <a:avLst/>
            </a:prstGeom>
            <a:noFill/>
            <a:ln>
              <a:noFill/>
            </a:ln>
            <a:effectLst>
              <a:outerShdw blurRad="50800" dist="762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Char char="•"/>
                <a:defRPr sz="36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>
                  <a:solidFill>
                    <a:schemeClr val="tx2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folHlink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accent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en-US" sz="1200" dirty="0">
                  <a:latin typeface="Helvetica" pitchFamily="2" charset="0"/>
                </a:rPr>
                <a:t>Labial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332489B-12EF-8E43-83D9-38293986235B}"/>
                </a:ext>
              </a:extLst>
            </p:cNvPr>
            <p:cNvCxnSpPr>
              <a:cxnSpLocks/>
              <a:stCxn id="25" idx="1"/>
            </p:cNvCxnSpPr>
            <p:nvPr/>
          </p:nvCxnSpPr>
          <p:spPr bwMode="auto">
            <a:xfrm flipH="1" flipV="1">
              <a:off x="6944868" y="4156501"/>
              <a:ext cx="255444" cy="13850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50800" dist="762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7413" name="Picture 5">
            <a:extLst>
              <a:ext uri="{FF2B5EF4-FFF2-40B4-BE49-F238E27FC236}">
                <a16:creationId xmlns:a16="http://schemas.microsoft.com/office/drawing/2014/main" id="{9A2DDFAC-0089-E849-808D-825A24A1E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646363"/>
            <a:ext cx="3962400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>
            <a:extLst>
              <a:ext uri="{FF2B5EF4-FFF2-40B4-BE49-F238E27FC236}">
                <a16:creationId xmlns:a16="http://schemas.microsoft.com/office/drawing/2014/main" id="{3D0CD05D-7BE2-6640-9379-78AFB31B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7563" y="1857375"/>
            <a:ext cx="38512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4">
            <a:extLst>
              <a:ext uri="{FF2B5EF4-FFF2-40B4-BE49-F238E27FC236}">
                <a16:creationId xmlns:a16="http://schemas.microsoft.com/office/drawing/2014/main" id="{EB6BE702-7F50-6F44-85FD-7608EA282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7563" y="4344988"/>
            <a:ext cx="3830637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5">
            <a:extLst>
              <a:ext uri="{FF2B5EF4-FFF2-40B4-BE49-F238E27FC236}">
                <a16:creationId xmlns:a16="http://schemas.microsoft.com/office/drawing/2014/main" id="{FC4C4D6E-9F17-FC48-8435-872B5026B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6788" y="4602163"/>
            <a:ext cx="4314825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2">
            <a:extLst>
              <a:ext uri="{FF2B5EF4-FFF2-40B4-BE49-F238E27FC236}">
                <a16:creationId xmlns:a16="http://schemas.microsoft.com/office/drawing/2014/main" id="{7D4C9A02-292B-D940-A5D7-DD8AF6E2C9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Mandibular Frenum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0C78ED80-6EDC-D242-921D-0B3C7E69D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6477000" cy="2309813"/>
          </a:xfrm>
        </p:spPr>
        <p:txBody>
          <a:bodyPr/>
          <a:lstStyle/>
          <a:p>
            <a:pPr>
              <a:defRPr/>
            </a:pPr>
            <a:r>
              <a:rPr lang="en-CA" altLang="ja-JP" sz="2400" dirty="0"/>
              <a:t>Labial, Buccal and Lingual</a:t>
            </a:r>
            <a:endParaRPr lang="en-US" altLang="ja-JP" sz="2400" dirty="0"/>
          </a:p>
          <a:p>
            <a:pPr lvl="1">
              <a:defRPr/>
            </a:pPr>
            <a:r>
              <a:rPr lang="en-US" altLang="en-US" sz="2000" dirty="0"/>
              <a:t>Denture must provide relief, otherwise:</a:t>
            </a:r>
          </a:p>
          <a:p>
            <a:pPr lvl="2">
              <a:defRPr/>
            </a:pPr>
            <a:r>
              <a:rPr lang="en-US" altLang="en-US" sz="1800" dirty="0"/>
              <a:t>Displacement</a:t>
            </a:r>
          </a:p>
          <a:p>
            <a:pPr lvl="2">
              <a:defRPr/>
            </a:pPr>
            <a:r>
              <a:rPr lang="en-US" altLang="en-US" sz="1800" dirty="0"/>
              <a:t>Discomfort</a:t>
            </a:r>
          </a:p>
          <a:p>
            <a:pPr lvl="2">
              <a:defRPr/>
            </a:pPr>
            <a:r>
              <a:rPr lang="en-US" altLang="en-US" sz="1800" dirty="0"/>
              <a:t>Ulceration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AE7D42-35F4-D44E-869A-3CB05C2647EB}"/>
              </a:ext>
            </a:extLst>
          </p:cNvPr>
          <p:cNvGrpSpPr/>
          <p:nvPr/>
        </p:nvGrpSpPr>
        <p:grpSpPr>
          <a:xfrm>
            <a:off x="7081035" y="5808852"/>
            <a:ext cx="1772883" cy="433041"/>
            <a:chOff x="7462954" y="5349263"/>
            <a:chExt cx="1772883" cy="433041"/>
          </a:xfrm>
          <a:effectLst>
            <a:outerShdw blurRad="50800" dist="50800" dir="5400000" algn="ctr" rotWithShape="0">
              <a:schemeClr val="bg1"/>
            </a:outerShdw>
          </a:effectLst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82CE3368-4197-FD4A-83EB-1E2E9AD7D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9307" y="5505305"/>
              <a:ext cx="160653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Char char="•"/>
                <a:defRPr sz="36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>
                  <a:solidFill>
                    <a:schemeClr val="tx2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folHlink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accent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en-US" sz="1200" dirty="0">
                  <a:latin typeface="Helvetica" pitchFamily="2" charset="0"/>
                </a:rPr>
                <a:t>Lingual Impingement</a:t>
              </a:r>
            </a:p>
          </p:txBody>
        </p:sp>
        <p:cxnSp>
          <p:nvCxnSpPr>
            <p:cNvPr id="9" name="Straight Connector 15">
              <a:extLst>
                <a:ext uri="{FF2B5EF4-FFF2-40B4-BE49-F238E27FC236}">
                  <a16:creationId xmlns:a16="http://schemas.microsoft.com/office/drawing/2014/main" id="{FD0B0B34-1CD1-7546-BB44-356E68C89FD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462954" y="5349263"/>
              <a:ext cx="252959" cy="21318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438" name="Group 16">
            <a:extLst>
              <a:ext uri="{FF2B5EF4-FFF2-40B4-BE49-F238E27FC236}">
                <a16:creationId xmlns:a16="http://schemas.microsoft.com/office/drawing/2014/main" id="{E77DE799-B408-D34C-B1A0-5EADFD117E87}"/>
              </a:ext>
            </a:extLst>
          </p:cNvPr>
          <p:cNvGrpSpPr>
            <a:grpSpLocks/>
          </p:cNvGrpSpPr>
          <p:nvPr/>
        </p:nvGrpSpPr>
        <p:grpSpPr bwMode="auto">
          <a:xfrm>
            <a:off x="4762500" y="2068513"/>
            <a:ext cx="4329113" cy="2314575"/>
            <a:chOff x="272845" y="4541676"/>
            <a:chExt cx="4373119" cy="2150899"/>
          </a:xfrm>
        </p:grpSpPr>
        <p:pic>
          <p:nvPicPr>
            <p:cNvPr id="18444" name="Picture 6">
              <a:extLst>
                <a:ext uri="{FF2B5EF4-FFF2-40B4-BE49-F238E27FC236}">
                  <a16:creationId xmlns:a16="http://schemas.microsoft.com/office/drawing/2014/main" id="{4DE254C0-33E5-0B41-9566-BCDAD67F4D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45" y="4541676"/>
              <a:ext cx="3967579" cy="2150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36963D7-BEDB-BE4E-8291-7CFE6DBED9EE}"/>
                </a:ext>
              </a:extLst>
            </p:cNvPr>
            <p:cNvGrpSpPr/>
            <p:nvPr/>
          </p:nvGrpSpPr>
          <p:grpSpPr>
            <a:xfrm>
              <a:off x="3834883" y="5867400"/>
              <a:ext cx="811081" cy="433041"/>
              <a:chOff x="7462954" y="5349263"/>
              <a:chExt cx="811081" cy="433041"/>
            </a:xfrm>
            <a:effectLst>
              <a:outerShdw blurRad="50800" dist="50800" dir="5400000" algn="ctr" rotWithShape="0">
                <a:schemeClr val="bg1"/>
              </a:outerShdw>
            </a:effectLst>
          </p:grpSpPr>
          <p:sp>
            <p:nvSpPr>
              <p:cNvPr id="12" name="TextBox 3">
                <a:extLst>
                  <a:ext uri="{FF2B5EF4-FFF2-40B4-BE49-F238E27FC236}">
                    <a16:creationId xmlns:a16="http://schemas.microsoft.com/office/drawing/2014/main" id="{62BDDD0A-4E9C-7243-8D51-CA7BA442B1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9307" y="5505305"/>
                <a:ext cx="64472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Char char="•"/>
                  <a:defRPr sz="3600">
                    <a:solidFill>
                      <a:schemeClr val="tx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200">
                    <a:solidFill>
                      <a:schemeClr val="tx2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folHlink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accent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>
                    <a:solidFill>
                      <a:schemeClr val="tx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400">
                    <a:solidFill>
                      <a:schemeClr val="tx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400">
                    <a:solidFill>
                      <a:schemeClr val="tx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400">
                    <a:solidFill>
                      <a:schemeClr val="tx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400">
                    <a:solidFill>
                      <a:schemeClr val="tx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  <a:defRPr/>
                </a:pPr>
                <a:r>
                  <a:rPr lang="en-US" altLang="en-US" sz="1200" dirty="0">
                    <a:latin typeface="Helvetica" pitchFamily="2" charset="0"/>
                  </a:rPr>
                  <a:t>Buccal</a:t>
                </a:r>
              </a:p>
            </p:txBody>
          </p:sp>
          <p:cxnSp>
            <p:nvCxnSpPr>
              <p:cNvPr id="13" name="Straight Connector 15">
                <a:extLst>
                  <a:ext uri="{FF2B5EF4-FFF2-40B4-BE49-F238E27FC236}">
                    <a16:creationId xmlns:a16="http://schemas.microsoft.com/office/drawing/2014/main" id="{873694E3-5561-1845-BDF4-15C80AB5E8D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7462954" y="5349263"/>
                <a:ext cx="252959" cy="21318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8446" name="Group 13">
              <a:extLst>
                <a:ext uri="{FF2B5EF4-FFF2-40B4-BE49-F238E27FC236}">
                  <a16:creationId xmlns:a16="http://schemas.microsoft.com/office/drawing/2014/main" id="{5A1D4363-D037-DF47-B8C4-E31AD53DB0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52417" y="4885643"/>
              <a:ext cx="932204" cy="276999"/>
              <a:chOff x="3441396" y="3440385"/>
              <a:chExt cx="932204" cy="276999"/>
            </a:xfrm>
          </p:grpSpPr>
          <p:sp>
            <p:nvSpPr>
              <p:cNvPr id="25" name="TextBox 3">
                <a:extLst>
                  <a:ext uri="{FF2B5EF4-FFF2-40B4-BE49-F238E27FC236}">
                    <a16:creationId xmlns:a16="http://schemas.microsoft.com/office/drawing/2014/main" id="{DA995632-8A95-B74E-99E5-4EE2EBFA42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6719" y="3440148"/>
                <a:ext cx="676735" cy="2773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76200" dir="2700000" algn="tl" rotWithShape="0">
                  <a:prstClr val="black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Char char="•"/>
                  <a:defRPr sz="3600">
                    <a:solidFill>
                      <a:schemeClr val="tx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200">
                    <a:solidFill>
                      <a:schemeClr val="tx2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folHlink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accent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>
                    <a:solidFill>
                      <a:schemeClr val="tx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400">
                    <a:solidFill>
                      <a:schemeClr val="tx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400">
                    <a:solidFill>
                      <a:schemeClr val="tx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400">
                    <a:solidFill>
                      <a:schemeClr val="tx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400">
                    <a:solidFill>
                      <a:schemeClr val="tx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  <a:defRPr/>
                </a:pPr>
                <a:r>
                  <a:rPr lang="en-US" altLang="en-US" sz="1200" dirty="0">
                    <a:latin typeface="Helvetica" pitchFamily="2" charset="0"/>
                  </a:rPr>
                  <a:t>Lingual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332489B-12EF-8E43-83D9-38293986235B}"/>
                  </a:ext>
                </a:extLst>
              </p:cNvPr>
              <p:cNvCxnSpPr>
                <a:cxnSpLocks/>
                <a:stCxn id="25" idx="1"/>
              </p:cNvCxnSpPr>
              <p:nvPr/>
            </p:nvCxnSpPr>
            <p:spPr bwMode="auto">
              <a:xfrm flipH="1" flipV="1">
                <a:off x="3441741" y="3440148"/>
                <a:ext cx="254978" cy="138672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 type="triangle" w="med" len="med"/>
              </a:ln>
              <a:effectLst>
                <a:outerShdw blurRad="50800" dist="76200" dir="2700000" algn="tl" rotWithShape="0">
                  <a:prstClr val="black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8439" name="Group 17">
            <a:extLst>
              <a:ext uri="{FF2B5EF4-FFF2-40B4-BE49-F238E27FC236}">
                <a16:creationId xmlns:a16="http://schemas.microsoft.com/office/drawing/2014/main" id="{2BE05B61-7DB5-C14A-9181-DC4F48D80718}"/>
              </a:ext>
            </a:extLst>
          </p:cNvPr>
          <p:cNvGrpSpPr>
            <a:grpSpLocks/>
          </p:cNvGrpSpPr>
          <p:nvPr/>
        </p:nvGrpSpPr>
        <p:grpSpPr bwMode="auto">
          <a:xfrm>
            <a:off x="200025" y="4087813"/>
            <a:ext cx="4092575" cy="2308225"/>
            <a:chOff x="4800600" y="2233484"/>
            <a:chExt cx="4093579" cy="2308192"/>
          </a:xfrm>
        </p:grpSpPr>
        <p:pic>
          <p:nvPicPr>
            <p:cNvPr id="18440" name="Picture 26">
              <a:extLst>
                <a:ext uri="{FF2B5EF4-FFF2-40B4-BE49-F238E27FC236}">
                  <a16:creationId xmlns:a16="http://schemas.microsoft.com/office/drawing/2014/main" id="{9AF3EF9E-BB80-F347-A7B4-7AAA053D9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2233484"/>
              <a:ext cx="4081856" cy="2308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41" name="Group 27">
              <a:extLst>
                <a:ext uri="{FF2B5EF4-FFF2-40B4-BE49-F238E27FC236}">
                  <a16:creationId xmlns:a16="http://schemas.microsoft.com/office/drawing/2014/main" id="{D1BF065B-35CC-C949-8BBD-013C913DBD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19852" y="3412053"/>
              <a:ext cx="1874327" cy="276999"/>
              <a:chOff x="6944868" y="4156501"/>
              <a:chExt cx="1546923" cy="262112"/>
            </a:xfrm>
          </p:grpSpPr>
          <p:sp>
            <p:nvSpPr>
              <p:cNvPr id="29" name="TextBox 3">
                <a:extLst>
                  <a:ext uri="{FF2B5EF4-FFF2-40B4-BE49-F238E27FC236}">
                    <a16:creationId xmlns:a16="http://schemas.microsoft.com/office/drawing/2014/main" id="{D5B5CB1B-6BE4-B848-9AA6-A1A8ABC699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0929" y="4155876"/>
                <a:ext cx="1290862" cy="26287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76200" dir="2700000" algn="tl" rotWithShape="0">
                  <a:prstClr val="black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0000"/>
                  </a:buClr>
                  <a:buChar char="•"/>
                  <a:defRPr sz="3600">
                    <a:solidFill>
                      <a:schemeClr val="tx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200">
                    <a:solidFill>
                      <a:schemeClr val="tx2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folHlink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accent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>
                    <a:solidFill>
                      <a:schemeClr val="tx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400">
                    <a:solidFill>
                      <a:schemeClr val="tx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400">
                    <a:solidFill>
                      <a:schemeClr val="tx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400">
                    <a:solidFill>
                      <a:schemeClr val="tx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400">
                    <a:solidFill>
                      <a:schemeClr val="tx1"/>
                    </a:solidFill>
                    <a:latin typeface="Helvetica Regular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  <a:defRPr/>
                </a:pPr>
                <a:r>
                  <a:rPr lang="en-US" altLang="en-US" sz="1200" dirty="0">
                    <a:latin typeface="Helvetica" pitchFamily="2" charset="0"/>
                  </a:rPr>
                  <a:t>Labial Frenum Ulcer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F8D8DB3-082D-4D4A-888C-E00D710F9A94}"/>
                  </a:ext>
                </a:extLst>
              </p:cNvPr>
              <p:cNvCxnSpPr>
                <a:cxnSpLocks/>
                <a:stCxn id="29" idx="1"/>
              </p:cNvCxnSpPr>
              <p:nvPr/>
            </p:nvCxnSpPr>
            <p:spPr bwMode="auto">
              <a:xfrm flipH="1" flipV="1">
                <a:off x="6945377" y="4155876"/>
                <a:ext cx="255552" cy="138199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 type="triangle" w="med" len="med"/>
              </a:ln>
              <a:effectLst>
                <a:outerShdw blurRad="50800" dist="76200" dir="2700000" algn="tl" rotWithShape="0">
                  <a:prstClr val="black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0BA9BD6F-6404-8345-BB59-061498356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" y="3616325"/>
            <a:ext cx="41846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>
            <a:extLst>
              <a:ext uri="{FF2B5EF4-FFF2-40B4-BE49-F238E27FC236}">
                <a16:creationId xmlns:a16="http://schemas.microsoft.com/office/drawing/2014/main" id="{2AF2875B-7CE8-5F46-AFF7-F96A4A8C45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cs typeface="+mj-cs"/>
              </a:rPr>
              <a:t>Maxilla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3A885034-E5E3-5D42-9B5C-3F1BDBEB05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239000" cy="12954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cs typeface="+mn-cs"/>
              </a:rPr>
              <a:t>Incisive Papilla</a:t>
            </a:r>
          </a:p>
          <a:p>
            <a:pPr lvl="1">
              <a:defRPr/>
            </a:pPr>
            <a:r>
              <a:rPr lang="en-US" sz="2400" dirty="0"/>
              <a:t>Landmark for setting of teeth</a:t>
            </a:r>
          </a:p>
          <a:p>
            <a:pPr lvl="1">
              <a:defRPr/>
            </a:pPr>
            <a:r>
              <a:rPr lang="en-US" sz="2400" dirty="0"/>
              <a:t>Nerve can cause discomfort if insufficient relief </a:t>
            </a:r>
          </a:p>
        </p:txBody>
      </p:sp>
      <p:pic>
        <p:nvPicPr>
          <p:cNvPr id="21509" name="Picture 5">
            <a:extLst>
              <a:ext uri="{FF2B5EF4-FFF2-40B4-BE49-F238E27FC236}">
                <a16:creationId xmlns:a16="http://schemas.microsoft.com/office/drawing/2014/main" id="{85616790-7531-2248-AE6C-2138CFFE0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3581400"/>
            <a:ext cx="381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Oval 6">
            <a:extLst>
              <a:ext uri="{FF2B5EF4-FFF2-40B4-BE49-F238E27FC236}">
                <a16:creationId xmlns:a16="http://schemas.microsoft.com/office/drawing/2014/main" id="{44C74EC4-D2EB-3448-8BB2-EB22216C3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2075" y="3886200"/>
            <a:ext cx="263525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sz="36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2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folHlink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19463" name="Line 7">
            <a:extLst>
              <a:ext uri="{FF2B5EF4-FFF2-40B4-BE49-F238E27FC236}">
                <a16:creationId xmlns:a16="http://schemas.microsoft.com/office/drawing/2014/main" id="{A4A4C227-A93F-914E-B831-6D61C4269A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3505200"/>
            <a:ext cx="3048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Helvetica Regular" pitchFamily="2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57BA1BAC-1A58-F34E-961F-1B7ED6AAC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3860800"/>
            <a:ext cx="31242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>
            <a:extLst>
              <a:ext uri="{FF2B5EF4-FFF2-40B4-BE49-F238E27FC236}">
                <a16:creationId xmlns:a16="http://schemas.microsoft.com/office/drawing/2014/main" id="{1C862460-FD11-CD4D-9CF2-DE478CA213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41184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cs typeface="+mj-cs"/>
              </a:rPr>
              <a:t>Mandible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B597374A-FADA-364B-B178-BEED0488B3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47800" y="1687512"/>
            <a:ext cx="6324600" cy="17526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cs typeface="+mn-cs"/>
              </a:rPr>
              <a:t>Pear Shaped Pad</a:t>
            </a:r>
            <a:endParaRPr lang="en-US" sz="2400" u="sng" dirty="0">
              <a:cs typeface="+mn-cs"/>
            </a:endParaRPr>
          </a:p>
          <a:p>
            <a:pPr lvl="1">
              <a:defRPr/>
            </a:pPr>
            <a:r>
              <a:rPr lang="en-US" sz="2000" dirty="0"/>
              <a:t>Soft pad containing glandular tissue</a:t>
            </a:r>
          </a:p>
          <a:p>
            <a:pPr lvl="1">
              <a:defRPr/>
            </a:pPr>
            <a:r>
              <a:rPr lang="en-US" sz="2000" dirty="0"/>
              <a:t>Inverted pear shape, posterior border </a:t>
            </a:r>
          </a:p>
          <a:p>
            <a:pPr lvl="1">
              <a:defRPr/>
            </a:pPr>
            <a:r>
              <a:rPr lang="en-US" sz="2000" dirty="0"/>
              <a:t>Created from scarring after extractions</a:t>
            </a:r>
          </a:p>
        </p:txBody>
      </p:sp>
      <p:pic>
        <p:nvPicPr>
          <p:cNvPr id="31749" name="Picture 4">
            <a:extLst>
              <a:ext uri="{FF2B5EF4-FFF2-40B4-BE49-F238E27FC236}">
                <a16:creationId xmlns:a16="http://schemas.microsoft.com/office/drawing/2014/main" id="{0953B379-014F-8842-B3D2-8858A91DB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419600" y="3860800"/>
            <a:ext cx="3505200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Oval 5">
            <a:extLst>
              <a:ext uri="{FF2B5EF4-FFF2-40B4-BE49-F238E27FC236}">
                <a16:creationId xmlns:a16="http://schemas.microsoft.com/office/drawing/2014/main" id="{535048C0-3516-6A4E-8812-6576CE9F5F0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124200" y="4572000"/>
            <a:ext cx="571500" cy="7842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sz="36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2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folHlink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id="{A7779899-A242-1345-9290-BB445598F0C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934200" y="4178300"/>
            <a:ext cx="527050" cy="7747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sz="36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2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folHlink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3C69752-5D18-A643-BDB2-74D787E013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8383" y="53122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cs typeface="+mj-cs"/>
              </a:rPr>
              <a:t>Mandible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B5F343EA-E234-3241-A3C5-CF0316FE44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717086"/>
            <a:ext cx="7467600" cy="12954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cs typeface="+mn-cs"/>
              </a:rPr>
              <a:t>External Oblique Ridge</a:t>
            </a:r>
            <a:endParaRPr lang="en-US" sz="2800" u="sng" dirty="0">
              <a:cs typeface="+mn-cs"/>
            </a:endParaRPr>
          </a:p>
          <a:p>
            <a:pPr lvl="1">
              <a:defRPr/>
            </a:pPr>
            <a:r>
              <a:rPr lang="en-US" sz="2400" dirty="0"/>
              <a:t>Do not extend dentures to this ridge</a:t>
            </a:r>
          </a:p>
        </p:txBody>
      </p:sp>
      <p:pic>
        <p:nvPicPr>
          <p:cNvPr id="32772" name="Picture 2">
            <a:extLst>
              <a:ext uri="{FF2B5EF4-FFF2-40B4-BE49-F238E27FC236}">
                <a16:creationId xmlns:a16="http://schemas.microsoft.com/office/drawing/2014/main" id="{569129B4-2FFF-2B44-96F5-A14E8E8F3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3200400"/>
            <a:ext cx="38131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5">
            <a:extLst>
              <a:ext uri="{FF2B5EF4-FFF2-40B4-BE49-F238E27FC236}">
                <a16:creationId xmlns:a16="http://schemas.microsoft.com/office/drawing/2014/main" id="{6AC6188F-047F-4E42-BA22-CAF117573DF6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9688" y="3776663"/>
            <a:ext cx="30480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Helvetica Regular" pitchFamily="2" charset="0"/>
              <a:ea typeface="ＭＳ Ｐゴシック" charset="0"/>
            </a:endParaRP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E6A4D5C0-D8C9-E444-83D3-5CA7CA98B474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9363" y="4038600"/>
            <a:ext cx="30480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Helvetica Regular" pitchFamily="2" charset="0"/>
              <a:ea typeface="ＭＳ Ｐゴシック" charset="0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48E80EF4-FCE5-5C45-9835-6F3949B0A7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4310063"/>
            <a:ext cx="30480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Helvetica Regular" pitchFamily="2" charset="0"/>
              <a:ea typeface="ＭＳ Ｐゴシック" charset="0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87B1F185-64D3-014C-AA4E-79CAF112289A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7900" y="4579938"/>
            <a:ext cx="30480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Helvetica Regular" pitchFamily="2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>
            <a:extLst>
              <a:ext uri="{FF2B5EF4-FFF2-40B4-BE49-F238E27FC236}">
                <a16:creationId xmlns:a16="http://schemas.microsoft.com/office/drawing/2014/main" id="{ED1E0F42-E930-374A-94B4-3ECF909F5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5800" y="3743325"/>
            <a:ext cx="431482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2">
            <a:extLst>
              <a:ext uri="{FF2B5EF4-FFF2-40B4-BE49-F238E27FC236}">
                <a16:creationId xmlns:a16="http://schemas.microsoft.com/office/drawing/2014/main" id="{33C02A6E-B513-2D4F-8A0E-3ECE990F8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3733800"/>
            <a:ext cx="31353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>
            <a:extLst>
              <a:ext uri="{FF2B5EF4-FFF2-40B4-BE49-F238E27FC236}">
                <a16:creationId xmlns:a16="http://schemas.microsoft.com/office/drawing/2014/main" id="{3FE8CD86-E638-AB48-9BC2-14E6449430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Mandible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7552103E-6DB5-A44D-988A-177C4F422E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839200" cy="32766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cs typeface="+mn-cs"/>
              </a:rPr>
              <a:t>Buccal Shelf</a:t>
            </a:r>
            <a:endParaRPr lang="en-US" sz="2800" u="sng" dirty="0">
              <a:cs typeface="+mn-cs"/>
            </a:endParaRPr>
          </a:p>
          <a:p>
            <a:pPr lvl="1">
              <a:defRPr/>
            </a:pPr>
            <a:r>
              <a:rPr lang="en-US" sz="2400" dirty="0"/>
              <a:t>Primary denture bearing area of mandibular denture</a:t>
            </a:r>
          </a:p>
          <a:p>
            <a:pPr lvl="1">
              <a:defRPr/>
            </a:pPr>
            <a:r>
              <a:rPr lang="en-US" sz="2400" dirty="0"/>
              <a:t>Between height </a:t>
            </a:r>
            <a:r>
              <a:rPr lang="en-US" sz="2400"/>
              <a:t>of ridge </a:t>
            </a:r>
            <a:r>
              <a:rPr lang="en-US" sz="2400" dirty="0"/>
              <a:t>&amp; external oblique ridge</a:t>
            </a:r>
          </a:p>
          <a:p>
            <a:pPr lvl="1">
              <a:defRPr/>
            </a:pPr>
            <a:r>
              <a:rPr lang="en-US" sz="2400" dirty="0"/>
              <a:t>Resorbs more slowly</a:t>
            </a:r>
          </a:p>
        </p:txBody>
      </p:sp>
      <p:sp>
        <p:nvSpPr>
          <p:cNvPr id="27654" name="Oval 6">
            <a:extLst>
              <a:ext uri="{FF2B5EF4-FFF2-40B4-BE49-F238E27FC236}">
                <a16:creationId xmlns:a16="http://schemas.microsoft.com/office/drawing/2014/main" id="{6E9ADE2A-1375-6E41-8BF3-35AD6A8317EF}"/>
              </a:ext>
            </a:extLst>
          </p:cNvPr>
          <p:cNvSpPr>
            <a:spLocks noChangeArrowheads="1"/>
          </p:cNvSpPr>
          <p:nvPr/>
        </p:nvSpPr>
        <p:spPr bwMode="auto">
          <a:xfrm rot="929904">
            <a:off x="3627438" y="4991100"/>
            <a:ext cx="304800" cy="838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sz="36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2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folHlink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B3E4E48F-F51F-E24A-A578-0CA09F232BA5}"/>
              </a:ext>
            </a:extLst>
          </p:cNvPr>
          <p:cNvSpPr>
            <a:spLocks noChangeArrowheads="1"/>
          </p:cNvSpPr>
          <p:nvPr/>
        </p:nvSpPr>
        <p:spPr bwMode="auto">
          <a:xfrm rot="2078453">
            <a:off x="6961188" y="4286250"/>
            <a:ext cx="287337" cy="90011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sz="36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2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folHlink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2482044-9A07-D44B-A639-ACA51B7A9E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Cheeks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89F427E6-15BC-0141-8DCC-8B534EF3AF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382000" cy="24384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n-cs"/>
              </a:rPr>
              <a:t>Masseter Muscle</a:t>
            </a:r>
          </a:p>
          <a:p>
            <a:pPr lvl="1">
              <a:defRPr/>
            </a:pPr>
            <a:r>
              <a:rPr lang="en-US" sz="2800" dirty="0"/>
              <a:t>Closing muscle</a:t>
            </a:r>
          </a:p>
          <a:p>
            <a:pPr lvl="1">
              <a:defRPr/>
            </a:pPr>
            <a:r>
              <a:rPr lang="en-US" sz="2800" dirty="0"/>
              <a:t>Not active during impression maki</a:t>
            </a:r>
            <a:r>
              <a:rPr lang="en-US" dirty="0"/>
              <a:t>ng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2FEC64E2-B175-6348-9B8D-FA57A9892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3581400"/>
            <a:ext cx="36957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2482044-9A07-D44B-A639-ACA51B7A9E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9056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800" dirty="0"/>
              <a:t>Masseter Muscle</a:t>
            </a:r>
            <a:endParaRPr lang="en-US" sz="4000" dirty="0">
              <a:cs typeface="+mj-cs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89F427E6-15BC-0141-8DCC-8B534EF3AF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718469"/>
            <a:ext cx="6934200" cy="1510677"/>
          </a:xfrm>
        </p:spPr>
        <p:txBody>
          <a:bodyPr/>
          <a:lstStyle/>
          <a:p>
            <a:pPr lvl="1">
              <a:defRPr/>
            </a:pPr>
            <a:r>
              <a:rPr lang="en-US" sz="2400" dirty="0">
                <a:solidFill>
                  <a:schemeClr val="tx1"/>
                </a:solidFill>
              </a:rPr>
              <a:t>Not active for impressions</a:t>
            </a:r>
          </a:p>
          <a:p>
            <a:pPr lvl="1">
              <a:defRPr/>
            </a:pPr>
            <a:r>
              <a:rPr lang="en-US" sz="2400" dirty="0">
                <a:solidFill>
                  <a:schemeClr val="tx1"/>
                </a:solidFill>
              </a:rPr>
              <a:t>During function (closure) gets rounder, bulging into posterior buccal vestibule </a:t>
            </a:r>
          </a:p>
        </p:txBody>
      </p:sp>
      <p:sp>
        <p:nvSpPr>
          <p:cNvPr id="11268" name="TextBox 1">
            <a:extLst>
              <a:ext uri="{FF2B5EF4-FFF2-40B4-BE49-F238E27FC236}">
                <a16:creationId xmlns:a16="http://schemas.microsoft.com/office/drawing/2014/main" id="{C533A716-CAA7-3643-90A0-493D8EEAB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5886726"/>
            <a:ext cx="259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sz="36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2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folHlink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600" dirty="0"/>
              <a:t>Cross Sectional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600" dirty="0"/>
              <a:t>Shape of Masseter</a:t>
            </a:r>
          </a:p>
        </p:txBody>
      </p:sp>
      <p:grpSp>
        <p:nvGrpSpPr>
          <p:cNvPr id="11269" name="Group 5">
            <a:extLst>
              <a:ext uri="{FF2B5EF4-FFF2-40B4-BE49-F238E27FC236}">
                <a16:creationId xmlns:a16="http://schemas.microsoft.com/office/drawing/2014/main" id="{6EDFFB13-C72B-4048-8DA7-1A70E28C5AA1}"/>
              </a:ext>
            </a:extLst>
          </p:cNvPr>
          <p:cNvGrpSpPr>
            <a:grpSpLocks/>
          </p:cNvGrpSpPr>
          <p:nvPr/>
        </p:nvGrpSpPr>
        <p:grpSpPr bwMode="auto">
          <a:xfrm>
            <a:off x="5203467" y="2988327"/>
            <a:ext cx="2682875" cy="1752361"/>
            <a:chOff x="990600" y="4511696"/>
            <a:chExt cx="2247900" cy="1333500"/>
          </a:xfrm>
        </p:grpSpPr>
        <p:pic>
          <p:nvPicPr>
            <p:cNvPr id="11285" name="Picture 4">
              <a:extLst>
                <a:ext uri="{FF2B5EF4-FFF2-40B4-BE49-F238E27FC236}">
                  <a16:creationId xmlns:a16="http://schemas.microsoft.com/office/drawing/2014/main" id="{7E0CC1E9-717D-7344-8142-D639BCCE80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4511696"/>
              <a:ext cx="2247900" cy="133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6" name="Oval 5">
              <a:extLst>
                <a:ext uri="{FF2B5EF4-FFF2-40B4-BE49-F238E27FC236}">
                  <a16:creationId xmlns:a16="http://schemas.microsoft.com/office/drawing/2014/main" id="{2FD397EB-17B3-8C46-A957-FAF26B8110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20894">
              <a:off x="2112846" y="4696645"/>
              <a:ext cx="1079480" cy="21270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Char char="•"/>
                <a:defRPr sz="36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>
                  <a:solidFill>
                    <a:schemeClr val="tx2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folHlink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accent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11270" name="Group 6">
            <a:extLst>
              <a:ext uri="{FF2B5EF4-FFF2-40B4-BE49-F238E27FC236}">
                <a16:creationId xmlns:a16="http://schemas.microsoft.com/office/drawing/2014/main" id="{30A7A92F-3646-3E4E-B316-D3347F8DBA24}"/>
              </a:ext>
            </a:extLst>
          </p:cNvPr>
          <p:cNvGrpSpPr>
            <a:grpSpLocks/>
          </p:cNvGrpSpPr>
          <p:nvPr/>
        </p:nvGrpSpPr>
        <p:grpSpPr bwMode="auto">
          <a:xfrm>
            <a:off x="5343833" y="4906962"/>
            <a:ext cx="2368550" cy="884238"/>
            <a:chOff x="3903546" y="4624991"/>
            <a:chExt cx="2370091" cy="884862"/>
          </a:xfrm>
        </p:grpSpPr>
        <p:sp>
          <p:nvSpPr>
            <p:cNvPr id="11280" name="Line 7">
              <a:extLst>
                <a:ext uri="{FF2B5EF4-FFF2-40B4-BE49-F238E27FC236}">
                  <a16:creationId xmlns:a16="http://schemas.microsoft.com/office/drawing/2014/main" id="{E5EB63B9-F4B0-C346-B608-0A3EFBC557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29200" y="5121296"/>
              <a:ext cx="152400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6" name="TextBox 2">
              <a:extLst>
                <a:ext uri="{FF2B5EF4-FFF2-40B4-BE49-F238E27FC236}">
                  <a16:creationId xmlns:a16="http://schemas.microsoft.com/office/drawing/2014/main" id="{41AAB3FC-703E-A743-ADC6-88D31B44E0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2157" y="5255674"/>
              <a:ext cx="681480" cy="254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Char char="•"/>
                <a:defRPr sz="36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>
                  <a:solidFill>
                    <a:schemeClr val="tx2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folHlink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accent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en-US" sz="1050" dirty="0"/>
                <a:t>Closed</a:t>
              </a:r>
            </a:p>
          </p:txBody>
        </p:sp>
        <p:sp>
          <p:nvSpPr>
            <p:cNvPr id="11282" name="TextBox 10">
              <a:extLst>
                <a:ext uri="{FF2B5EF4-FFF2-40B4-BE49-F238E27FC236}">
                  <a16:creationId xmlns:a16="http://schemas.microsoft.com/office/drawing/2014/main" id="{2F6B4E05-3375-A248-9EF7-E1AD8CB66F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7530" y="5247481"/>
              <a:ext cx="609600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0000"/>
                </a:buClr>
                <a:buChar char="•"/>
                <a:defRPr sz="36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>
                  <a:solidFill>
                    <a:schemeClr val="tx2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folHlink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accent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100"/>
                <a:t>Open</a:t>
              </a:r>
            </a:p>
          </p:txBody>
        </p:sp>
        <p:sp>
          <p:nvSpPr>
            <p:cNvPr id="11283" name="Oval 5">
              <a:extLst>
                <a:ext uri="{FF2B5EF4-FFF2-40B4-BE49-F238E27FC236}">
                  <a16:creationId xmlns:a16="http://schemas.microsoft.com/office/drawing/2014/main" id="{9C9215F6-D0EC-4C48-950B-05CF6CD407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20894">
              <a:off x="3903546" y="4910132"/>
              <a:ext cx="1079480" cy="21270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Char char="•"/>
                <a:defRPr sz="36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>
                  <a:solidFill>
                    <a:schemeClr val="tx2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folHlink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accent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2400"/>
            </a:p>
          </p:txBody>
        </p:sp>
        <p:sp>
          <p:nvSpPr>
            <p:cNvPr id="11284" name="Oval 5">
              <a:extLst>
                <a:ext uri="{FF2B5EF4-FFF2-40B4-BE49-F238E27FC236}">
                  <a16:creationId xmlns:a16="http://schemas.microsoft.com/office/drawing/2014/main" id="{AB77ABC9-16D2-3746-B717-A3058EBF5C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46869">
              <a:off x="5340930" y="4624991"/>
              <a:ext cx="845821" cy="50735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0000"/>
                </a:buClr>
                <a:buChar char="•"/>
                <a:defRPr sz="36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>
                  <a:solidFill>
                    <a:schemeClr val="tx2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folHlink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accent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400">
                  <a:solidFill>
                    <a:schemeClr val="tx1"/>
                  </a:solidFill>
                  <a:latin typeface="Helvetica Regular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2400"/>
            </a:p>
          </p:txBody>
        </p:sp>
      </p:grpSp>
      <p:cxnSp>
        <p:nvCxnSpPr>
          <p:cNvPr id="11273" name="Straight Connector 12">
            <a:extLst>
              <a:ext uri="{FF2B5EF4-FFF2-40B4-BE49-F238E27FC236}">
                <a16:creationId xmlns:a16="http://schemas.microsoft.com/office/drawing/2014/main" id="{35FB742D-4AF6-D844-8679-F20DE90364A8}"/>
              </a:ext>
            </a:extLst>
          </p:cNvPr>
          <p:cNvCxnSpPr>
            <a:cxnSpLocks/>
          </p:cNvCxnSpPr>
          <p:nvPr/>
        </p:nvCxnSpPr>
        <p:spPr bwMode="auto">
          <a:xfrm flipV="1">
            <a:off x="6890058" y="5211762"/>
            <a:ext cx="176213" cy="873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74" name="Straight Connector 30">
            <a:extLst>
              <a:ext uri="{FF2B5EF4-FFF2-40B4-BE49-F238E27FC236}">
                <a16:creationId xmlns:a16="http://schemas.microsoft.com/office/drawing/2014/main" id="{21BDFA37-6F3D-654C-A007-08177ADEA700}"/>
              </a:ext>
            </a:extLst>
          </p:cNvPr>
          <p:cNvCxnSpPr>
            <a:cxnSpLocks/>
          </p:cNvCxnSpPr>
          <p:nvPr/>
        </p:nvCxnSpPr>
        <p:spPr bwMode="auto">
          <a:xfrm flipH="1">
            <a:off x="7329796" y="5046662"/>
            <a:ext cx="196850" cy="76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75" name="Straight Connector 34">
            <a:extLst>
              <a:ext uri="{FF2B5EF4-FFF2-40B4-BE49-F238E27FC236}">
                <a16:creationId xmlns:a16="http://schemas.microsoft.com/office/drawing/2014/main" id="{B4A12481-08E8-8F48-92F2-5316EE6188D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21833" y="4951412"/>
            <a:ext cx="80963" cy="1651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76" name="Straight Connector 37">
            <a:extLst>
              <a:ext uri="{FF2B5EF4-FFF2-40B4-BE49-F238E27FC236}">
                <a16:creationId xmlns:a16="http://schemas.microsoft.com/office/drawing/2014/main" id="{951FD0BF-85E0-9E4F-A96F-1FA99A83F4B4}"/>
              </a:ext>
            </a:extLst>
          </p:cNvPr>
          <p:cNvCxnSpPr>
            <a:cxnSpLocks/>
          </p:cNvCxnSpPr>
          <p:nvPr/>
        </p:nvCxnSpPr>
        <p:spPr bwMode="auto">
          <a:xfrm>
            <a:off x="7232958" y="5213350"/>
            <a:ext cx="53975" cy="1190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78" name="Straight Connector 47">
            <a:extLst>
              <a:ext uri="{FF2B5EF4-FFF2-40B4-BE49-F238E27FC236}">
                <a16:creationId xmlns:a16="http://schemas.microsoft.com/office/drawing/2014/main" id="{9EEC2397-AD74-7649-947B-B739E9AC149D}"/>
              </a:ext>
            </a:extLst>
          </p:cNvPr>
          <p:cNvCxnSpPr>
            <a:cxnSpLocks/>
          </p:cNvCxnSpPr>
          <p:nvPr/>
        </p:nvCxnSpPr>
        <p:spPr bwMode="auto">
          <a:xfrm flipH="1">
            <a:off x="11637963" y="182563"/>
            <a:ext cx="228600" cy="26035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2482044-9A07-D44B-A639-ACA51B7A9E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9056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800" dirty="0"/>
              <a:t>Masseter Muscle</a:t>
            </a:r>
            <a:endParaRPr lang="en-US" sz="4000" dirty="0">
              <a:cs typeface="+mj-cs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89F427E6-15BC-0141-8DCC-8B534EF3AF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3200" y="2988018"/>
            <a:ext cx="4902200" cy="3031781"/>
          </a:xfrm>
        </p:spPr>
        <p:txBody>
          <a:bodyPr/>
          <a:lstStyle/>
          <a:p>
            <a:pPr lvl="1">
              <a:spcBef>
                <a:spcPts val="0"/>
              </a:spcBef>
              <a:spcAft>
                <a:spcPts val="140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Have patient close against pressure in border molding stage</a:t>
            </a:r>
          </a:p>
          <a:p>
            <a:pPr lvl="1">
              <a:spcBef>
                <a:spcPts val="0"/>
              </a:spcBef>
              <a:spcAft>
                <a:spcPts val="140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If near the posterior flange, concavity will be present on flange</a:t>
            </a:r>
          </a:p>
          <a:p>
            <a:pPr lvl="1">
              <a:spcBef>
                <a:spcPts val="0"/>
              </a:spcBef>
              <a:spcAft>
                <a:spcPts val="140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If insufficiently captured, discomfort/ulcer </a:t>
            </a:r>
          </a:p>
        </p:txBody>
      </p:sp>
      <p:pic>
        <p:nvPicPr>
          <p:cNvPr id="11271" name="Picture 8">
            <a:extLst>
              <a:ext uri="{FF2B5EF4-FFF2-40B4-BE49-F238E27FC236}">
                <a16:creationId xmlns:a16="http://schemas.microsoft.com/office/drawing/2014/main" id="{9A23FB26-B5C7-4445-86FB-20EA27304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719763" y="2020887"/>
            <a:ext cx="17526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0">
            <a:extLst>
              <a:ext uri="{FF2B5EF4-FFF2-40B4-BE49-F238E27FC236}">
                <a16:creationId xmlns:a16="http://schemas.microsoft.com/office/drawing/2014/main" id="{D6840326-D551-DF43-B082-7ADE8F55B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4554538"/>
            <a:ext cx="27686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77" name="Straight Connector 44">
            <a:extLst>
              <a:ext uri="{FF2B5EF4-FFF2-40B4-BE49-F238E27FC236}">
                <a16:creationId xmlns:a16="http://schemas.microsoft.com/office/drawing/2014/main" id="{0978726C-6F93-CA4F-9120-9FDCC4E03CC9}"/>
              </a:ext>
            </a:extLst>
          </p:cNvPr>
          <p:cNvCxnSpPr>
            <a:cxnSpLocks/>
          </p:cNvCxnSpPr>
          <p:nvPr/>
        </p:nvCxnSpPr>
        <p:spPr bwMode="auto">
          <a:xfrm flipH="1">
            <a:off x="7239000" y="2598738"/>
            <a:ext cx="228600" cy="261937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1278" name="Straight Connector 47">
            <a:extLst>
              <a:ext uri="{FF2B5EF4-FFF2-40B4-BE49-F238E27FC236}">
                <a16:creationId xmlns:a16="http://schemas.microsoft.com/office/drawing/2014/main" id="{9EEC2397-AD74-7649-947B-B739E9AC149D}"/>
              </a:ext>
            </a:extLst>
          </p:cNvPr>
          <p:cNvCxnSpPr>
            <a:cxnSpLocks/>
          </p:cNvCxnSpPr>
          <p:nvPr/>
        </p:nvCxnSpPr>
        <p:spPr bwMode="auto">
          <a:xfrm flipH="1">
            <a:off x="11637963" y="182563"/>
            <a:ext cx="228600" cy="26035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1279" name="Straight Connector 48">
            <a:extLst>
              <a:ext uri="{FF2B5EF4-FFF2-40B4-BE49-F238E27FC236}">
                <a16:creationId xmlns:a16="http://schemas.microsoft.com/office/drawing/2014/main" id="{FA2FF2FD-E5A1-D84D-B8BE-B112A34DF23B}"/>
              </a:ext>
            </a:extLst>
          </p:cNvPr>
          <p:cNvCxnSpPr>
            <a:cxnSpLocks/>
          </p:cNvCxnSpPr>
          <p:nvPr/>
        </p:nvCxnSpPr>
        <p:spPr bwMode="auto">
          <a:xfrm flipH="1">
            <a:off x="7543800" y="4554538"/>
            <a:ext cx="228600" cy="26035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3664170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A42C3069-EB77-A44D-B54D-A172DF3A0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Mandible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1060B3D1-C618-F04A-85F1-4AE1A3A0FE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458200" cy="1905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cs typeface="+mn-cs"/>
              </a:rPr>
              <a:t>Anterior Border of the Ramus</a:t>
            </a:r>
          </a:p>
          <a:p>
            <a:pPr lvl="1">
              <a:defRPr/>
            </a:pPr>
            <a:r>
              <a:rPr lang="en-US" sz="2800" dirty="0"/>
              <a:t>Do not extend dentures to ramus</a:t>
            </a:r>
          </a:p>
          <a:p>
            <a:pPr lvl="1">
              <a:defRPr/>
            </a:pPr>
            <a:r>
              <a:rPr lang="en-US" sz="2800" dirty="0"/>
              <a:t>Discomfort will result</a:t>
            </a:r>
          </a:p>
        </p:txBody>
      </p:sp>
      <p:sp>
        <p:nvSpPr>
          <p:cNvPr id="29701" name="Line 5">
            <a:extLst>
              <a:ext uri="{FF2B5EF4-FFF2-40B4-BE49-F238E27FC236}">
                <a16:creationId xmlns:a16="http://schemas.microsoft.com/office/drawing/2014/main" id="{B6BED1F5-3D80-344E-A3BB-51CAFD487401}"/>
              </a:ext>
            </a:extLst>
          </p:cNvPr>
          <p:cNvSpPr>
            <a:spLocks noChangeShapeType="1"/>
          </p:cNvSpPr>
          <p:nvPr/>
        </p:nvSpPr>
        <p:spPr bwMode="auto">
          <a:xfrm rot="897729">
            <a:off x="5334000" y="3657600"/>
            <a:ext cx="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Helvetica Regular" pitchFamily="2" charset="0"/>
              <a:ea typeface="ＭＳ Ｐゴシック" charset="0"/>
            </a:endParaRPr>
          </a:p>
        </p:txBody>
      </p:sp>
      <p:pic>
        <p:nvPicPr>
          <p:cNvPr id="34821" name="Picture 2">
            <a:extLst>
              <a:ext uri="{FF2B5EF4-FFF2-40B4-BE49-F238E27FC236}">
                <a16:creationId xmlns:a16="http://schemas.microsoft.com/office/drawing/2014/main" id="{4A887DFB-E957-4248-876D-2FFC1C40A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2063" y="3382963"/>
            <a:ext cx="51181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Freeform 4">
            <a:extLst>
              <a:ext uri="{FF2B5EF4-FFF2-40B4-BE49-F238E27FC236}">
                <a16:creationId xmlns:a16="http://schemas.microsoft.com/office/drawing/2014/main" id="{35AE161F-D07D-E340-A0AE-D7EF9F61E4D0}"/>
              </a:ext>
            </a:extLst>
          </p:cNvPr>
          <p:cNvSpPr>
            <a:spLocks/>
          </p:cNvSpPr>
          <p:nvPr/>
        </p:nvSpPr>
        <p:spPr bwMode="auto">
          <a:xfrm>
            <a:off x="6858000" y="3429000"/>
            <a:ext cx="381000" cy="1066800"/>
          </a:xfrm>
          <a:custGeom>
            <a:avLst/>
            <a:gdLst>
              <a:gd name="T0" fmla="*/ 353352 w 445267"/>
              <a:gd name="T1" fmla="*/ 0 h 845574"/>
              <a:gd name="T2" fmla="*/ 344939 w 445267"/>
              <a:gd name="T3" fmla="*/ 595422 h 845574"/>
              <a:gd name="T4" fmla="*/ 0 w 445267"/>
              <a:gd name="T5" fmla="*/ 1066799 h 845574"/>
              <a:gd name="T6" fmla="*/ 0 w 445267"/>
              <a:gd name="T7" fmla="*/ 1066799 h 84557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5267" h="845574">
                <a:moveTo>
                  <a:pt x="412955" y="0"/>
                </a:moveTo>
                <a:cubicBezTo>
                  <a:pt x="442452" y="165509"/>
                  <a:pt x="471949" y="331019"/>
                  <a:pt x="403123" y="471948"/>
                </a:cubicBezTo>
                <a:cubicBezTo>
                  <a:pt x="334297" y="612877"/>
                  <a:pt x="0" y="845574"/>
                  <a:pt x="0" y="845574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80FB4D1-7963-9746-92D6-06BBAC56E2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Nasolabial Angle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3F0CA67-E659-CC4A-AFFF-BFA0617600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828800"/>
            <a:ext cx="7620000" cy="1265238"/>
          </a:xfrm>
        </p:spPr>
        <p:txBody>
          <a:bodyPr/>
          <a:lstStyle/>
          <a:p>
            <a:pPr>
              <a:defRPr/>
            </a:pPr>
            <a:r>
              <a:rPr lang="en-US" altLang="en-US" sz="2400" dirty="0"/>
              <a:t>Angle between columella of nose &amp; philtrum of lip </a:t>
            </a:r>
          </a:p>
          <a:p>
            <a:pPr>
              <a:defRPr/>
            </a:pPr>
            <a:r>
              <a:rPr lang="en-US" altLang="en-US" sz="2400" dirty="0"/>
              <a:t>Normally, approximately 90 as viewed in profile</a:t>
            </a:r>
          </a:p>
        </p:txBody>
      </p:sp>
      <p:grpSp>
        <p:nvGrpSpPr>
          <p:cNvPr id="7172" name="Group 2">
            <a:extLst>
              <a:ext uri="{FF2B5EF4-FFF2-40B4-BE49-F238E27FC236}">
                <a16:creationId xmlns:a16="http://schemas.microsoft.com/office/drawing/2014/main" id="{7386B64D-7410-7C47-A807-7B88DE610007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3352800"/>
            <a:ext cx="4343400" cy="3124200"/>
            <a:chOff x="3276600" y="4191000"/>
            <a:chExt cx="3657600" cy="2438400"/>
          </a:xfrm>
        </p:grpSpPr>
        <p:pic>
          <p:nvPicPr>
            <p:cNvPr id="7173" name="Picture 4">
              <a:extLst>
                <a:ext uri="{FF2B5EF4-FFF2-40B4-BE49-F238E27FC236}">
                  <a16:creationId xmlns:a16="http://schemas.microsoft.com/office/drawing/2014/main" id="{4FD0D7CF-9853-3E40-948E-F33D9CBC7F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4191000"/>
              <a:ext cx="36576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Line 5">
              <a:extLst>
                <a:ext uri="{FF2B5EF4-FFF2-40B4-BE49-F238E27FC236}">
                  <a16:creationId xmlns:a16="http://schemas.microsoft.com/office/drawing/2014/main" id="{807A20F8-9A90-C444-9135-11B73EF1D1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6000" y="4725020"/>
              <a:ext cx="76200" cy="3803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/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Helvetica Regular" pitchFamily="2" charset="0"/>
                <a:ea typeface="ＭＳ Ｐゴシック" charset="0"/>
              </a:endParaRPr>
            </a:p>
          </p:txBody>
        </p:sp>
        <p:sp>
          <p:nvSpPr>
            <p:cNvPr id="7174" name="Line 6">
              <a:extLst>
                <a:ext uri="{FF2B5EF4-FFF2-40B4-BE49-F238E27FC236}">
                  <a16:creationId xmlns:a16="http://schemas.microsoft.com/office/drawing/2014/main" id="{ADDDB1F0-275A-2C41-AAE2-8E656C8886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96000" y="4648200"/>
              <a:ext cx="457200" cy="7682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/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Helvetica Regular" pitchFamily="2" charset="0"/>
                <a:ea typeface="ＭＳ Ｐゴシック" charset="0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59AAB28C-D3B0-A240-AC45-86C2B975E7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Mandible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049D2980-E25A-4D43-BC70-51AAE5D4F6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610600" cy="28956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cs typeface="+mn-cs"/>
              </a:rPr>
              <a:t>Mylohyoid Ridge</a:t>
            </a:r>
          </a:p>
          <a:p>
            <a:pPr lvl="1">
              <a:defRPr/>
            </a:pPr>
            <a:r>
              <a:rPr lang="en-US" sz="2800" dirty="0"/>
              <a:t>Origin of mylohyoid muscle which influences length of lingual flange</a:t>
            </a: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090918D4-C8BF-EC44-BDEF-A5EB75637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4191000"/>
            <a:ext cx="36195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id="{CD5F75A7-DA9C-0149-BBAD-9A2570F4D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4191000"/>
            <a:ext cx="35814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Line 6">
            <a:extLst>
              <a:ext uri="{FF2B5EF4-FFF2-40B4-BE49-F238E27FC236}">
                <a16:creationId xmlns:a16="http://schemas.microsoft.com/office/drawing/2014/main" id="{5B6FA068-8EAB-E34A-B7F0-85CFBFF473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1400" y="4953000"/>
            <a:ext cx="4572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Helvetica Regular" pitchFamily="2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48C302-9EF3-BE42-9738-2821DF8596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2819400"/>
            <a:ext cx="5867400" cy="3901894"/>
          </a:xfrm>
          <a:prstGeom prst="rect">
            <a:avLst/>
          </a:prstGeom>
        </p:spPr>
      </p:pic>
      <p:sp>
        <p:nvSpPr>
          <p:cNvPr id="33794" name="Rectangle 2">
            <a:extLst>
              <a:ext uri="{FF2B5EF4-FFF2-40B4-BE49-F238E27FC236}">
                <a16:creationId xmlns:a16="http://schemas.microsoft.com/office/drawing/2014/main" id="{59AAB28C-D3B0-A240-AC45-86C2B975E7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Mandible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049D2980-E25A-4D43-BC70-51AAE5D4F6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610600" cy="28956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cs typeface="+mn-cs"/>
              </a:rPr>
              <a:t>Mylohyoid Ridge</a:t>
            </a:r>
          </a:p>
          <a:p>
            <a:pPr lvl="1">
              <a:defRPr/>
            </a:pPr>
            <a:r>
              <a:rPr lang="en-US" sz="2800" dirty="0"/>
              <a:t>Can be prominent, and/or sharp, requiring relief</a:t>
            </a:r>
          </a:p>
        </p:txBody>
      </p:sp>
      <p:sp>
        <p:nvSpPr>
          <p:cNvPr id="33798" name="Line 6">
            <a:extLst>
              <a:ext uri="{FF2B5EF4-FFF2-40B4-BE49-F238E27FC236}">
                <a16:creationId xmlns:a16="http://schemas.microsoft.com/office/drawing/2014/main" id="{5B6FA068-8EAB-E34A-B7F0-85CFBFF4731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5257800"/>
            <a:ext cx="2286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Helvetica Regular" pitchFamily="2" charset="0"/>
              <a:ea typeface="ＭＳ Ｐゴシック" charset="0"/>
            </a:endParaRPr>
          </a:p>
        </p:txBody>
      </p:sp>
      <p:sp>
        <p:nvSpPr>
          <p:cNvPr id="12" name="Line 6">
            <a:extLst>
              <a:ext uri="{FF2B5EF4-FFF2-40B4-BE49-F238E27FC236}">
                <a16:creationId xmlns:a16="http://schemas.microsoft.com/office/drawing/2014/main" id="{B65934A1-D7F6-3A47-87AD-CC01CF7AA42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8402" y="5387744"/>
            <a:ext cx="2286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Helvetica Regular" pitchFamily="2" charset="0"/>
              <a:ea typeface="ＭＳ Ｐゴシック" charset="0"/>
            </a:endParaRPr>
          </a:p>
        </p:txBody>
      </p:sp>
      <p:sp>
        <p:nvSpPr>
          <p:cNvPr id="13" name="Line 6">
            <a:extLst>
              <a:ext uri="{FF2B5EF4-FFF2-40B4-BE49-F238E27FC236}">
                <a16:creationId xmlns:a16="http://schemas.microsoft.com/office/drawing/2014/main" id="{1C1D8FDD-8842-BD41-88FF-CC56BFE70FB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7253" y="5527275"/>
            <a:ext cx="2286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Helvetica Regular" pitchFamily="2" charset="0"/>
              <a:ea typeface="ＭＳ Ｐゴシック" charset="0"/>
            </a:endParaRPr>
          </a:p>
        </p:txBody>
      </p:sp>
      <p:sp>
        <p:nvSpPr>
          <p:cNvPr id="14" name="Line 6">
            <a:extLst>
              <a:ext uri="{FF2B5EF4-FFF2-40B4-BE49-F238E27FC236}">
                <a16:creationId xmlns:a16="http://schemas.microsoft.com/office/drawing/2014/main" id="{FBFC638B-CAC3-C443-AFEE-CD4EDED35B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8653" y="5715000"/>
            <a:ext cx="2286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Helvetica Regular" pitchFamily="2" charset="0"/>
              <a:ea typeface="ＭＳ Ｐゴシック" charset="0"/>
            </a:endParaRPr>
          </a:p>
        </p:txBody>
      </p:sp>
      <p:sp>
        <p:nvSpPr>
          <p:cNvPr id="15" name="Line 6">
            <a:extLst>
              <a:ext uri="{FF2B5EF4-FFF2-40B4-BE49-F238E27FC236}">
                <a16:creationId xmlns:a16="http://schemas.microsoft.com/office/drawing/2014/main" id="{2F561EDE-BDAD-9C4B-BAE5-0DC8E36716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0053" y="5862606"/>
            <a:ext cx="2286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Helvetica Regular" pitchFamily="2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76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59AAB28C-D3B0-A240-AC45-86C2B975E7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Mandible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049D2980-E25A-4D43-BC70-51AAE5D4F6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610600" cy="28956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cs typeface="+mn-cs"/>
              </a:rPr>
              <a:t>Floor of Mouth</a:t>
            </a:r>
          </a:p>
          <a:p>
            <a:pPr lvl="1">
              <a:defRPr/>
            </a:pPr>
            <a:r>
              <a:rPr lang="en-US" sz="2800" dirty="0"/>
              <a:t>If moves dramatically, can affect </a:t>
            </a:r>
          </a:p>
          <a:p>
            <a:pPr lvl="2">
              <a:defRPr/>
            </a:pPr>
            <a:r>
              <a:rPr lang="en-US" sz="2400" dirty="0"/>
              <a:t>Retention</a:t>
            </a:r>
          </a:p>
          <a:p>
            <a:pPr lvl="2">
              <a:defRPr/>
            </a:pPr>
            <a:r>
              <a:rPr lang="en-US" sz="2400" dirty="0"/>
              <a:t>Comfort</a:t>
            </a:r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6B83DF3D-4C0B-FC4A-BBDA-27FA3E2A0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" y="381000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>
            <a:extLst>
              <a:ext uri="{FF2B5EF4-FFF2-40B4-BE49-F238E27FC236}">
                <a16:creationId xmlns:a16="http://schemas.microsoft.com/office/drawing/2014/main" id="{8C6960E6-C13D-B64E-826A-2C54993F0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0100" y="381000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208E00F5-F784-DB4E-8F47-4BDCD41536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Mandible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A4543A71-DE99-F342-AE04-248B2991FB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7924800" cy="30480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cs typeface="+mn-cs"/>
              </a:rPr>
              <a:t>Lingual Tori</a:t>
            </a:r>
          </a:p>
          <a:p>
            <a:pPr lvl="1">
              <a:defRPr/>
            </a:pPr>
            <a:r>
              <a:rPr lang="en-US" sz="2400" dirty="0"/>
              <a:t>Raised bony exostoses frequently in premolar region  </a:t>
            </a:r>
          </a:p>
          <a:p>
            <a:pPr lvl="1">
              <a:defRPr/>
            </a:pPr>
            <a:r>
              <a:rPr lang="en-US" sz="2400" dirty="0"/>
              <a:t>May require relief when covered by a denture</a:t>
            </a:r>
          </a:p>
          <a:p>
            <a:pPr lvl="1">
              <a:defRPr/>
            </a:pPr>
            <a:r>
              <a:rPr lang="en-US" sz="2400" dirty="0"/>
              <a:t>Thin mucosa can ulcerate easily</a:t>
            </a:r>
          </a:p>
        </p:txBody>
      </p:sp>
      <p:pic>
        <p:nvPicPr>
          <p:cNvPr id="37892" name="Picture 1">
            <a:extLst>
              <a:ext uri="{FF2B5EF4-FFF2-40B4-BE49-F238E27FC236}">
                <a16:creationId xmlns:a16="http://schemas.microsoft.com/office/drawing/2014/main" id="{4F815592-143E-2147-9E4A-87FD6AC2EC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00600" y="3810000"/>
            <a:ext cx="3844925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0F71D4-CD17-684E-BC56-B6B8174C33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3939289"/>
            <a:ext cx="3336169" cy="2590800"/>
          </a:xfrm>
          <a:prstGeom prst="rect">
            <a:avLst/>
          </a:prstGeom>
        </p:spPr>
      </p:pic>
      <p:sp>
        <p:nvSpPr>
          <p:cNvPr id="37890" name="Rectangle 2">
            <a:extLst>
              <a:ext uri="{FF2B5EF4-FFF2-40B4-BE49-F238E27FC236}">
                <a16:creationId xmlns:a16="http://schemas.microsoft.com/office/drawing/2014/main" id="{8379C61B-97B0-A942-B94D-771A1A7C6E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9244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Mandible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0A80C51-556E-4049-B2A3-B09EEE5EA6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458200" cy="23622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cs typeface="+mn-cs"/>
              </a:rPr>
              <a:t>Genial Tubercles</a:t>
            </a:r>
          </a:p>
          <a:p>
            <a:pPr lvl="1">
              <a:defRPr/>
            </a:pPr>
            <a:r>
              <a:rPr lang="en-US" sz="2800" dirty="0"/>
              <a:t>Attachment for the genioglossus muscle</a:t>
            </a:r>
          </a:p>
          <a:p>
            <a:pPr lvl="1">
              <a:defRPr/>
            </a:pPr>
            <a:r>
              <a:rPr lang="en-US" sz="2800" dirty="0"/>
              <a:t>Tubercles may be higher than the ridge with severe resorption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DE310A-F4E2-244E-BA12-9BB4E6920613}"/>
              </a:ext>
            </a:extLst>
          </p:cNvPr>
          <p:cNvGrpSpPr/>
          <p:nvPr/>
        </p:nvGrpSpPr>
        <p:grpSpPr>
          <a:xfrm>
            <a:off x="762000" y="3939289"/>
            <a:ext cx="3359150" cy="2611621"/>
            <a:chOff x="957477" y="3922357"/>
            <a:chExt cx="3359150" cy="26116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F96102E-0C36-8A4E-9DF5-3C9303614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7477" y="3922357"/>
              <a:ext cx="3359150" cy="2611621"/>
            </a:xfrm>
            <a:prstGeom prst="rect">
              <a:avLst/>
            </a:prstGeom>
          </p:spPr>
        </p:pic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D597BFE9-7CFF-D84D-A54F-DE952D30DB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1512" y="5852812"/>
              <a:ext cx="228600" cy="228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/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Helvetica Regular" pitchFamily="2" charset="0"/>
                <a:ea typeface="ＭＳ Ｐゴシック" charset="0"/>
              </a:endParaRPr>
            </a:p>
          </p:txBody>
        </p:sp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76F3C91E-C95A-114F-A625-1DC86003B7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9800" y="5860878"/>
              <a:ext cx="263525" cy="21246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/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Helvetica Regular" pitchFamily="2" charset="0"/>
                <a:ea typeface="ＭＳ Ｐゴシック" charset="0"/>
              </a:endParaRPr>
            </a:p>
          </p:txBody>
        </p:sp>
      </p:grpSp>
      <p:sp>
        <p:nvSpPr>
          <p:cNvPr id="10" name="Line 6">
            <a:extLst>
              <a:ext uri="{FF2B5EF4-FFF2-40B4-BE49-F238E27FC236}">
                <a16:creationId xmlns:a16="http://schemas.microsoft.com/office/drawing/2014/main" id="{834619E9-8516-E743-A7F4-06BA38F4CB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5185" y="5907844"/>
            <a:ext cx="193675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Helvetica Regular" pitchFamily="2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80BD512D-FD5D-9747-88F9-B97B64D2A0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cs typeface="+mj-cs"/>
              </a:rPr>
              <a:t>Frena</a:t>
            </a:r>
            <a:r>
              <a:rPr lang="en-US" dirty="0">
                <a:cs typeface="+mj-cs"/>
              </a:rPr>
              <a:t> (singular = frenum)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A454695-FACA-1049-87A6-67D15CF84D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610600" cy="34290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cs typeface="+mn-cs"/>
              </a:rPr>
              <a:t>Must be relieved to allow movement, without impingement  </a:t>
            </a:r>
          </a:p>
          <a:p>
            <a:pPr>
              <a:defRPr/>
            </a:pPr>
            <a:r>
              <a:rPr lang="en-US" sz="2400" dirty="0">
                <a:cs typeface="+mn-cs"/>
              </a:rPr>
              <a:t>If prominent, adequate relief can weaken a denture  </a:t>
            </a:r>
          </a:p>
          <a:p>
            <a:pPr>
              <a:defRPr/>
            </a:pPr>
            <a:r>
              <a:rPr lang="en-US" sz="2400" dirty="0">
                <a:cs typeface="+mn-cs"/>
              </a:rPr>
              <a:t>If too much relief, retention is lost </a:t>
            </a:r>
          </a:p>
          <a:p>
            <a:pPr>
              <a:defRPr/>
            </a:pPr>
            <a:r>
              <a:rPr lang="en-US" sz="2400" dirty="0">
                <a:cs typeface="+mn-cs"/>
              </a:rPr>
              <a:t>Check prominence intraorally</a:t>
            </a:r>
            <a:endParaRPr lang="en-US" sz="2800" dirty="0">
              <a:cs typeface="+mn-cs"/>
            </a:endParaRPr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35377F24-7999-9F4A-B734-A8E4C6CC7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267200"/>
            <a:ext cx="34671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>
            <a:extLst>
              <a:ext uri="{FF2B5EF4-FFF2-40B4-BE49-F238E27FC236}">
                <a16:creationId xmlns:a16="http://schemas.microsoft.com/office/drawing/2014/main" id="{A6A2BC27-A759-8143-BAFA-A5BCD2B30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4267200"/>
            <a:ext cx="33909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6D45889F-E914-5D40-8720-40B3388142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Pterygo-Mandibular Raphe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57396CAD-E327-7641-9533-DD53BE6FF8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219200"/>
            <a:ext cx="7239000" cy="2362200"/>
          </a:xfrm>
        </p:spPr>
        <p:txBody>
          <a:bodyPr/>
          <a:lstStyle/>
          <a:p>
            <a:pPr>
              <a:defRPr/>
            </a:pPr>
            <a:r>
              <a:rPr lang="en-US" altLang="en-US" sz="2400" dirty="0"/>
              <a:t>Connects from the </a:t>
            </a:r>
            <a:r>
              <a:rPr lang="en-US" altLang="en-US" sz="2400" dirty="0" err="1"/>
              <a:t>hamulus</a:t>
            </a:r>
            <a:r>
              <a:rPr lang="en-US" altLang="en-US" sz="2400" dirty="0"/>
              <a:t> to the mylohyoid ridge</a:t>
            </a:r>
          </a:p>
          <a:p>
            <a:pPr>
              <a:defRPr/>
            </a:pPr>
            <a:r>
              <a:rPr lang="en-US" altLang="en-US" sz="2400" dirty="0"/>
              <a:t>When prominent, can cause pain, or loosening</a:t>
            </a:r>
          </a:p>
          <a:p>
            <a:pPr>
              <a:defRPr/>
            </a:pPr>
            <a:r>
              <a:rPr lang="en-US" altLang="en-US" sz="2400" dirty="0"/>
              <a:t>Requires relief </a:t>
            </a:r>
            <a:r>
              <a:rPr lang="ja-JP" altLang="en-US" sz="2400"/>
              <a:t>“</a:t>
            </a:r>
            <a:r>
              <a:rPr lang="en-US" altLang="ja-JP" sz="2400" dirty="0"/>
              <a:t>groove </a:t>
            </a:r>
            <a:r>
              <a:rPr lang="ja-JP" altLang="en-US" sz="2400"/>
              <a:t>”</a:t>
            </a:r>
            <a:r>
              <a:rPr lang="en-US" altLang="ja-JP" sz="2400" dirty="0"/>
              <a:t> if prominent</a:t>
            </a:r>
            <a:endParaRPr lang="en-US" altLang="en-US" sz="2800" u="sng" dirty="0"/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B905DAE3-6301-2B4D-9438-88C8DEDB5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3810000"/>
            <a:ext cx="4114800" cy="2743200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</a:extLst>
        </p:spPr>
      </p:pic>
      <p:sp>
        <p:nvSpPr>
          <p:cNvPr id="41989" name="Line 5">
            <a:extLst>
              <a:ext uri="{FF2B5EF4-FFF2-40B4-BE49-F238E27FC236}">
                <a16:creationId xmlns:a16="http://schemas.microsoft.com/office/drawing/2014/main" id="{B7BD4033-A0A1-724C-90CD-406036D2353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60960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Helvetica Regular" pitchFamily="2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BBA75417-610D-D94F-9563-B0D3F4DEDB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Retrozygomal Fossae (Space)</a:t>
            </a:r>
            <a:endParaRPr lang="en-US">
              <a:solidFill>
                <a:schemeClr val="tx1"/>
              </a:solidFill>
              <a:cs typeface="+mj-cs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894BEDFE-839D-624F-BFDC-D0230EDFFC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077200" cy="26670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cs typeface="+mn-cs"/>
              </a:rPr>
              <a:t>Palpate zygomatic process in buccal vestibule just buccal to first maxillary molar</a:t>
            </a:r>
          </a:p>
          <a:p>
            <a:pPr>
              <a:defRPr/>
            </a:pPr>
            <a:r>
              <a:rPr lang="en-US" sz="2800" dirty="0">
                <a:cs typeface="+mn-cs"/>
              </a:rPr>
              <a:t>Vestibular space posterior to zygoma</a:t>
            </a:r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E8DBE4AD-FA49-9C49-8D9D-1CF3AF901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3657600"/>
            <a:ext cx="43053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Oval 5">
            <a:extLst>
              <a:ext uri="{FF2B5EF4-FFF2-40B4-BE49-F238E27FC236}">
                <a16:creationId xmlns:a16="http://schemas.microsoft.com/office/drawing/2014/main" id="{F9862BFE-A98F-3A4E-8611-DF25C9270539}"/>
              </a:ext>
            </a:extLst>
          </p:cNvPr>
          <p:cNvSpPr>
            <a:spLocks noChangeArrowheads="1"/>
          </p:cNvSpPr>
          <p:nvPr/>
        </p:nvSpPr>
        <p:spPr bwMode="auto">
          <a:xfrm rot="833405">
            <a:off x="3124200" y="4876800"/>
            <a:ext cx="228600" cy="99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sz="36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2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folHlink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CDABE5E7-747B-DE43-A080-225FA310E4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Retrozygomal Fossae (Space)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3E9A3ED2-2DF6-CF42-928D-A4C1B7F1BA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95400" y="1600200"/>
            <a:ext cx="6477000" cy="1752600"/>
          </a:xfrm>
        </p:spPr>
        <p:txBody>
          <a:bodyPr/>
          <a:lstStyle/>
          <a:p>
            <a:pPr>
              <a:defRPr/>
            </a:pPr>
            <a:r>
              <a:rPr lang="en-US" sz="3200">
                <a:cs typeface="+mn-cs"/>
              </a:rPr>
              <a:t>Commonly incompletely captured in preliminary impressions</a:t>
            </a:r>
          </a:p>
          <a:p>
            <a:pPr>
              <a:defRPr/>
            </a:pPr>
            <a:r>
              <a:rPr lang="en-US" sz="3200">
                <a:cs typeface="+mn-cs"/>
              </a:rPr>
              <a:t>Use syringe technique</a:t>
            </a:r>
            <a:endParaRPr lang="en-US">
              <a:cs typeface="+mn-cs"/>
            </a:endParaRPr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6EF557C3-6F09-3642-9929-235CE3B20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3886200"/>
            <a:ext cx="40767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923C6533-7973-7A4C-B96C-40703E7411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Coronoid Process</a:t>
            </a:r>
          </a:p>
        </p:txBody>
      </p:sp>
      <p:pic>
        <p:nvPicPr>
          <p:cNvPr id="46084" name="Picture 4">
            <a:extLst>
              <a:ext uri="{FF2B5EF4-FFF2-40B4-BE49-F238E27FC236}">
                <a16:creationId xmlns:a16="http://schemas.microsoft.com/office/drawing/2014/main" id="{DEAB60E5-9395-4244-A456-B02E6902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3657600"/>
            <a:ext cx="2286000" cy="2971800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</a:extLst>
        </p:spPr>
      </p:pic>
      <p:sp>
        <p:nvSpPr>
          <p:cNvPr id="46083" name="Rectangle 3">
            <a:extLst>
              <a:ext uri="{FF2B5EF4-FFF2-40B4-BE49-F238E27FC236}">
                <a16:creationId xmlns:a16="http://schemas.microsoft.com/office/drawing/2014/main" id="{D706A944-6B28-954D-B02A-9968072905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8153400" cy="29718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cs typeface="+mn-cs"/>
              </a:rPr>
              <a:t>Place mirror head lateral to tuberosity </a:t>
            </a:r>
          </a:p>
          <a:p>
            <a:pPr>
              <a:defRPr/>
            </a:pPr>
            <a:r>
              <a:rPr lang="en-US" sz="3200" dirty="0">
                <a:cs typeface="+mn-cs"/>
              </a:rPr>
              <a:t>Move mandible to opposite side</a:t>
            </a:r>
          </a:p>
          <a:p>
            <a:pPr>
              <a:defRPr/>
            </a:pPr>
            <a:r>
              <a:rPr lang="en-US" sz="3200" dirty="0">
                <a:cs typeface="+mn-cs"/>
              </a:rPr>
              <a:t>Note binding or pain</a:t>
            </a:r>
          </a:p>
          <a:p>
            <a:pPr>
              <a:defRPr/>
            </a:pPr>
            <a:r>
              <a:rPr lang="en-US" sz="3200" dirty="0">
                <a:cs typeface="+mn-cs"/>
              </a:rPr>
              <a:t>This gives some indication of the width of the space for flange</a:t>
            </a:r>
          </a:p>
        </p:txBody>
      </p:sp>
      <p:sp>
        <p:nvSpPr>
          <p:cNvPr id="44037" name="Oval 5">
            <a:extLst>
              <a:ext uri="{FF2B5EF4-FFF2-40B4-BE49-F238E27FC236}">
                <a16:creationId xmlns:a16="http://schemas.microsoft.com/office/drawing/2014/main" id="{4208CDC4-1223-8F4B-ACC2-8A6686ABD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4648200"/>
            <a:ext cx="304800" cy="1447800"/>
          </a:xfrm>
          <a:prstGeom prst="ellips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sz="36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2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folHlink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accent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Helvetica Regular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80FB4D1-7963-9746-92D6-06BBAC56E2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Lips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3F0CA67-E659-CC4A-AFFF-BFA0617600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0100" y="1676400"/>
            <a:ext cx="7543800" cy="1371600"/>
          </a:xfrm>
        </p:spPr>
        <p:txBody>
          <a:bodyPr/>
          <a:lstStyle/>
          <a:p>
            <a:pPr>
              <a:defRPr/>
            </a:pPr>
            <a:r>
              <a:rPr lang="en-US" altLang="en-US" sz="2400" dirty="0"/>
              <a:t>Nasolabial Angle</a:t>
            </a:r>
          </a:p>
          <a:p>
            <a:pPr>
              <a:defRPr/>
            </a:pPr>
            <a:r>
              <a:rPr lang="en-US" altLang="en-US" sz="2400" dirty="0"/>
              <a:t>Affected by the support from replacement teeth</a:t>
            </a:r>
          </a:p>
        </p:txBody>
      </p:sp>
      <p:pic>
        <p:nvPicPr>
          <p:cNvPr id="8196" name="Picture 3">
            <a:extLst>
              <a:ext uri="{FF2B5EF4-FFF2-40B4-BE49-F238E27FC236}">
                <a16:creationId xmlns:a16="http://schemas.microsoft.com/office/drawing/2014/main" id="{9304085E-E5EB-2046-9A7B-34D313912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42265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34B85B8B-D2DF-364A-B838-84D5BD8D1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3429000"/>
            <a:ext cx="41163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20C6488-7EA6-5B4B-B070-FBC9C263F5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Tissue of the Upper Lip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A507DD4E-0942-4D45-A141-9419276A20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1806575"/>
            <a:ext cx="6629400" cy="2286000"/>
          </a:xfrm>
        </p:spPr>
        <p:txBody>
          <a:bodyPr/>
          <a:lstStyle/>
          <a:p>
            <a:pPr lvl="1">
              <a:defRPr/>
            </a:pPr>
            <a:r>
              <a:rPr lang="en-US" sz="2000" dirty="0"/>
              <a:t>Loose tissue of upper lip can be gathered between thumb &amp; index finger</a:t>
            </a:r>
          </a:p>
          <a:p>
            <a:pPr lvl="2">
              <a:defRPr/>
            </a:pPr>
            <a:r>
              <a:rPr lang="en-US" sz="1800" dirty="0">
                <a:solidFill>
                  <a:schemeClr val="tx1"/>
                </a:solidFill>
              </a:rPr>
              <a:t>If excessive support, no loose tissue, tight appearance</a:t>
            </a:r>
          </a:p>
          <a:p>
            <a:pPr lvl="2">
              <a:defRPr/>
            </a:pPr>
            <a:r>
              <a:rPr lang="en-US" sz="1800" dirty="0">
                <a:solidFill>
                  <a:schemeClr val="tx1"/>
                </a:solidFill>
              </a:rPr>
              <a:t>If inadequate support, lots of loose tissue, loss of visible vermillion border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E7962DE7-677E-EE44-92A6-6C11EE1DE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8800" y="4343400"/>
            <a:ext cx="281940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>
            <a:extLst>
              <a:ext uri="{FF2B5EF4-FFF2-40B4-BE49-F238E27FC236}">
                <a16:creationId xmlns:a16="http://schemas.microsoft.com/office/drawing/2014/main" id="{060FD0D3-C45C-BA46-A882-216B44448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4321175"/>
            <a:ext cx="28194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20C6488-7EA6-5B4B-B070-FBC9C263F5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Tissue of the Upper Lip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7992FD-CF61-E248-ACAD-97EBDE25B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209800"/>
            <a:ext cx="5715000" cy="32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4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FF9E992-24D4-E149-910C-0E4517B673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cs typeface="+mj-cs"/>
              </a:rPr>
              <a:t>Residual Ridges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94335FBD-EF50-7946-88E6-610A413991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600200"/>
            <a:ext cx="7696200" cy="2362200"/>
          </a:xfrm>
        </p:spPr>
        <p:txBody>
          <a:bodyPr/>
          <a:lstStyle/>
          <a:p>
            <a:pPr>
              <a:defRPr/>
            </a:pPr>
            <a:r>
              <a:rPr lang="en-US" altLang="en-US" sz="2400" dirty="0"/>
              <a:t>Rounded ridges with good height, parallel sides and minimal undercuts are best</a:t>
            </a:r>
          </a:p>
          <a:p>
            <a:pPr lvl="1">
              <a:defRPr/>
            </a:pPr>
            <a:r>
              <a:rPr lang="en-CA" altLang="ja-JP" sz="2000" dirty="0"/>
              <a:t>Improves retention &amp; stability</a:t>
            </a:r>
            <a:endParaRPr lang="en-US" altLang="ja-JP" sz="2000" dirty="0"/>
          </a:p>
          <a:p>
            <a:pPr lvl="1">
              <a:defRPr/>
            </a:pPr>
            <a:r>
              <a:rPr lang="en-CA" altLang="ja-JP" sz="2000" dirty="0"/>
              <a:t>Minimal impingement during seating</a:t>
            </a:r>
            <a:endParaRPr lang="en-US" altLang="en-US" sz="2000" dirty="0"/>
          </a:p>
        </p:txBody>
      </p:sp>
      <p:pic>
        <p:nvPicPr>
          <p:cNvPr id="12293" name="Picture 7">
            <a:extLst>
              <a:ext uri="{FF2B5EF4-FFF2-40B4-BE49-F238E27FC236}">
                <a16:creationId xmlns:a16="http://schemas.microsoft.com/office/drawing/2014/main" id="{F1B1CF75-E4CA-E047-ADEA-AF8170F0C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3818196"/>
            <a:ext cx="3048000" cy="249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81C2F-BED6-DC4B-B755-B54007CADF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1315" y="3962400"/>
            <a:ext cx="3838072" cy="22097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00"/>
            </a:gs>
            <a:gs pos="50999">
              <a:srgbClr val="00004E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FF9E992-24D4-E149-910C-0E4517B673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cs typeface="+mj-cs"/>
              </a:rPr>
              <a:t>Resorbed Residual Ridges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94335FBD-EF50-7946-88E6-610A413991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696200" cy="1219200"/>
          </a:xfrm>
        </p:spPr>
        <p:txBody>
          <a:bodyPr/>
          <a:lstStyle/>
          <a:p>
            <a:pPr>
              <a:defRPr/>
            </a:pPr>
            <a:r>
              <a:rPr lang="en-US" altLang="en-US" sz="2800" dirty="0"/>
              <a:t>If severely resorbed, inform patient</a:t>
            </a:r>
          </a:p>
          <a:p>
            <a:pPr lvl="1">
              <a:defRPr/>
            </a:pPr>
            <a:r>
              <a:rPr lang="en-CA" altLang="ja-JP" sz="2400" dirty="0"/>
              <a:t>Significantly reduces retention &amp; stability</a:t>
            </a:r>
            <a:endParaRPr lang="en-US" altLang="ja-JP" sz="24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D0F4177-72E4-DC4D-9DAB-900DFE8AA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2971800"/>
            <a:ext cx="3165475" cy="24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83CFE80-D8BC-6F44-8089-9B4A3B92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3813" y="4419600"/>
            <a:ext cx="4164388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424388"/>
      </p:ext>
    </p:extLst>
  </p:cSld>
  <p:clrMapOvr>
    <a:masterClrMapping/>
  </p:clrMapOvr>
</p:sld>
</file>

<file path=ppt/theme/theme1.xml><?xml version="1.0" encoding="utf-8"?>
<a:theme xmlns:a="http://schemas.openxmlformats.org/drawingml/2006/main" name=" Loney Pulse">
  <a:themeElements>
    <a:clrScheme name=" Loney 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 Loney Pulse">
      <a:majorFont>
        <a:latin typeface="Times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 Loney 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Loney 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Loney 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Loney 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Loney 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 Loney 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 Disk:Desktop Folder:D2611 Electronic Courseware: Loney Pulse</Template>
  <TotalTime>13220</TotalTime>
  <Words>1025</Words>
  <Application>Microsoft Macintosh PowerPoint</Application>
  <PresentationFormat>On-screen Show (4:3)</PresentationFormat>
  <Paragraphs>215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Helvetica</vt:lpstr>
      <vt:lpstr>Helvetica Regular</vt:lpstr>
      <vt:lpstr>Times</vt:lpstr>
      <vt:lpstr> Loney Pulse</vt:lpstr>
      <vt:lpstr>Anatomy for Complete &amp; Partial Dentures</vt:lpstr>
      <vt:lpstr>Lips</vt:lpstr>
      <vt:lpstr>Philtrum of the Lip</vt:lpstr>
      <vt:lpstr>Nasolabial Angle</vt:lpstr>
      <vt:lpstr>Lips</vt:lpstr>
      <vt:lpstr>Tissue of the Upper Lip</vt:lpstr>
      <vt:lpstr>Tissue of the Upper Lip</vt:lpstr>
      <vt:lpstr>Residual Ridges</vt:lpstr>
      <vt:lpstr>Resorbed Residual Ridges</vt:lpstr>
      <vt:lpstr>Residual Ridge Shape</vt:lpstr>
      <vt:lpstr>Undercut Residual Ridges</vt:lpstr>
      <vt:lpstr>Undercut Residual Ridges</vt:lpstr>
      <vt:lpstr>Maxillary Tuberosities</vt:lpstr>
      <vt:lpstr>Maxillary Tuberosities</vt:lpstr>
      <vt:lpstr>Maxillary Tuberosities</vt:lpstr>
      <vt:lpstr>Termination of  Posterior Border of  Maxillary Denture</vt:lpstr>
      <vt:lpstr>Hamular Notch</vt:lpstr>
      <vt:lpstr>Hamular Notch</vt:lpstr>
      <vt:lpstr>Vibrating Line</vt:lpstr>
      <vt:lpstr>Identifying the Vibrating Line</vt:lpstr>
      <vt:lpstr>Identifying the Vibrating Line</vt:lpstr>
      <vt:lpstr>Maxilla</vt:lpstr>
      <vt:lpstr>Maxilla</vt:lpstr>
      <vt:lpstr>Maxilla</vt:lpstr>
      <vt:lpstr>Maxilla</vt:lpstr>
      <vt:lpstr>Maxilla</vt:lpstr>
      <vt:lpstr>Vestibules</vt:lpstr>
      <vt:lpstr>Maxillary Frena (singular = frenum)</vt:lpstr>
      <vt:lpstr>Maxillary Frena</vt:lpstr>
      <vt:lpstr>Maxillary Frena</vt:lpstr>
      <vt:lpstr>Mandibular Frenum</vt:lpstr>
      <vt:lpstr>Maxilla</vt:lpstr>
      <vt:lpstr>Mandible</vt:lpstr>
      <vt:lpstr>Mandible</vt:lpstr>
      <vt:lpstr>Mandible</vt:lpstr>
      <vt:lpstr>Cheeks</vt:lpstr>
      <vt:lpstr>Masseter Muscle</vt:lpstr>
      <vt:lpstr>Masseter Muscle</vt:lpstr>
      <vt:lpstr>Mandible</vt:lpstr>
      <vt:lpstr>Mandible</vt:lpstr>
      <vt:lpstr>Mandible</vt:lpstr>
      <vt:lpstr>Mandible</vt:lpstr>
      <vt:lpstr>Mandible</vt:lpstr>
      <vt:lpstr>Mandible</vt:lpstr>
      <vt:lpstr>Frena (singular = frenum)</vt:lpstr>
      <vt:lpstr>Pterygo-Mandibular Raphe</vt:lpstr>
      <vt:lpstr>Retrozygomal Fossae (Space)</vt:lpstr>
      <vt:lpstr>Retrozygomal Fossae (Space)</vt:lpstr>
      <vt:lpstr>Coronoid Process</vt:lpstr>
    </vt:vector>
  </TitlesOfParts>
  <Manager/>
  <Company>Dalhousie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Anatomy for Complete and Partial Dentures</dc:title>
  <dc:subject/>
  <dc:creator>Dr. R. Loney</dc:creator>
  <cp:keywords/>
  <dc:description/>
  <cp:lastModifiedBy>Robert Loney</cp:lastModifiedBy>
  <cp:revision>112</cp:revision>
  <cp:lastPrinted>2001-08-02T16:20:16Z</cp:lastPrinted>
  <dcterms:created xsi:type="dcterms:W3CDTF">2001-07-09T17:25:49Z</dcterms:created>
  <dcterms:modified xsi:type="dcterms:W3CDTF">2019-10-09T13:49:19Z</dcterms:modified>
  <cp:category/>
</cp:coreProperties>
</file>